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notesMasterIdLst>
    <p:notesMasterId r:id="rId40"/>
  </p:notesMasterIdLst>
  <p:handoutMasterIdLst>
    <p:handoutMasterId r:id="rId41"/>
  </p:handoutMasterIdLst>
  <p:sldIdLst>
    <p:sldId id="318" r:id="rId2"/>
    <p:sldId id="339" r:id="rId3"/>
    <p:sldId id="340" r:id="rId4"/>
    <p:sldId id="343" r:id="rId5"/>
    <p:sldId id="344" r:id="rId6"/>
    <p:sldId id="341" r:id="rId7"/>
    <p:sldId id="342" r:id="rId8"/>
    <p:sldId id="377" r:id="rId9"/>
    <p:sldId id="345" r:id="rId10"/>
    <p:sldId id="378" r:id="rId11"/>
    <p:sldId id="379" r:id="rId12"/>
    <p:sldId id="380" r:id="rId13"/>
    <p:sldId id="381" r:id="rId14"/>
    <p:sldId id="401" r:id="rId15"/>
    <p:sldId id="402" r:id="rId16"/>
    <p:sldId id="382" r:id="rId17"/>
    <p:sldId id="399" r:id="rId18"/>
    <p:sldId id="384" r:id="rId19"/>
    <p:sldId id="385" r:id="rId20"/>
    <p:sldId id="386" r:id="rId21"/>
    <p:sldId id="387" r:id="rId22"/>
    <p:sldId id="388" r:id="rId23"/>
    <p:sldId id="389" r:id="rId24"/>
    <p:sldId id="390" r:id="rId25"/>
    <p:sldId id="391" r:id="rId26"/>
    <p:sldId id="365" r:id="rId27"/>
    <p:sldId id="400" r:id="rId28"/>
    <p:sldId id="366" r:id="rId29"/>
    <p:sldId id="392" r:id="rId30"/>
    <p:sldId id="394" r:id="rId31"/>
    <p:sldId id="393" r:id="rId32"/>
    <p:sldId id="372" r:id="rId33"/>
    <p:sldId id="395" r:id="rId34"/>
    <p:sldId id="396" r:id="rId35"/>
    <p:sldId id="374" r:id="rId36"/>
    <p:sldId id="397" r:id="rId37"/>
    <p:sldId id="375" r:id="rId38"/>
    <p:sldId id="376" r:id="rId39"/>
  </p:sldIdLst>
  <p:sldSz cx="12188825" cy="6858000"/>
  <p:notesSz cx="6858000" cy="9144000"/>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112" d="100"/>
          <a:sy n="112" d="100"/>
        </p:scale>
        <p:origin x="474" y="9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10/28/2021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grpSp>
        <p:nvGrpSpPr>
          <p:cNvPr id="7" name="Group 6">
            <a:extLst>
              <a:ext uri="{FF2B5EF4-FFF2-40B4-BE49-F238E27FC236}">
                <a16:creationId xmlns:a16="http://schemas.microsoft.com/office/drawing/2014/main" id="{E16B32B2-DC48-4841-8705-1DA43D163805}"/>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AE58D293-D0AB-4B52-8380-5F9DACF1B5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6A1E032A-5E17-43FF-8008-D9B4033A61CC}"/>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13364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10/28/2021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493549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10/28/2021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4010331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10/28/2021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4163788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10/28/2021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187674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10/28/2021</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659309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10/28/2021</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653066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10/28/2021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x-none" smtClean="0"/>
              <a:t>‹#›</a:t>
            </a:fld>
            <a:endParaRPr lang="x-none"/>
          </a:p>
        </p:txBody>
      </p:sp>
    </p:spTree>
    <p:extLst>
      <p:ext uri="{BB962C8B-B14F-4D97-AF65-F5344CB8AC3E}">
        <p14:creationId xmlns:p14="http://schemas.microsoft.com/office/powerpoint/2010/main" val="351902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10/28/2021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x-none" smtClean="0"/>
              <a:t>‹#›</a:t>
            </a:fld>
            <a:endParaRPr lang="x-none"/>
          </a:p>
        </p:txBody>
      </p:sp>
    </p:spTree>
    <p:extLst>
      <p:ext uri="{BB962C8B-B14F-4D97-AF65-F5344CB8AC3E}">
        <p14:creationId xmlns:p14="http://schemas.microsoft.com/office/powerpoint/2010/main" val="302309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3F41C87-7AD9-4845-A077-840E4A0F3F06}" type="datetimeFigureOut">
              <a:rPr lang="en-US" smtClean="0"/>
              <a:t>10/28/2021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x-none" smtClean="0"/>
              <a:t>‹#›</a:t>
            </a:fld>
            <a:endParaRPr lang="x-none"/>
          </a:p>
        </p:txBody>
      </p:sp>
    </p:spTree>
    <p:extLst>
      <p:ext uri="{BB962C8B-B14F-4D97-AF65-F5344CB8AC3E}">
        <p14:creationId xmlns:p14="http://schemas.microsoft.com/office/powerpoint/2010/main" val="401789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10/28/2021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x-none" smtClean="0"/>
              <a:t>‹#›</a:t>
            </a:fld>
            <a:endParaRPr lang="x-none"/>
          </a:p>
        </p:txBody>
      </p:sp>
      <p:grpSp>
        <p:nvGrpSpPr>
          <p:cNvPr id="7" name="Group 6">
            <a:extLst>
              <a:ext uri="{FF2B5EF4-FFF2-40B4-BE49-F238E27FC236}">
                <a16:creationId xmlns:a16="http://schemas.microsoft.com/office/drawing/2014/main" id="{FEF2DA80-CE34-4666-AA1F-5825FD2805A1}"/>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0BBE4C27-9194-475C-9646-072933A1AF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1DE84570-BF02-4A18-B79E-E84C335A91B3}"/>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70360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10/28/2021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x-none" smtClean="0"/>
              <a:t>‹#›</a:t>
            </a:fld>
            <a:endParaRPr lang="x-none"/>
          </a:p>
        </p:txBody>
      </p:sp>
    </p:spTree>
    <p:extLst>
      <p:ext uri="{BB962C8B-B14F-4D97-AF65-F5344CB8AC3E}">
        <p14:creationId xmlns:p14="http://schemas.microsoft.com/office/powerpoint/2010/main" val="247990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10/28/2021</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x-none" smtClean="0"/>
              <a:t>‹#›</a:t>
            </a:fld>
            <a:endParaRPr lang="x-none"/>
          </a:p>
        </p:txBody>
      </p:sp>
    </p:spTree>
    <p:extLst>
      <p:ext uri="{BB962C8B-B14F-4D97-AF65-F5344CB8AC3E}">
        <p14:creationId xmlns:p14="http://schemas.microsoft.com/office/powerpoint/2010/main" val="292844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3F41C87-7AD9-4845-A077-840E4A0F3F06}" type="datetimeFigureOut">
              <a:rPr lang="en-US" smtClean="0"/>
              <a:t>10/28/2021</a:t>
            </a:fld>
            <a:endParaRPr lang="en-US"/>
          </a:p>
        </p:txBody>
      </p:sp>
      <p:sp>
        <p:nvSpPr>
          <p:cNvPr id="5" name="Footer Placeholder 3"/>
          <p:cNvSpPr>
            <a:spLocks noGrp="1"/>
          </p:cNvSpPr>
          <p:nvPr>
            <p:ph type="ftr" sz="quarter" idx="11"/>
          </p:nvPr>
        </p:nvSpPr>
        <p:spPr/>
        <p:txBody>
          <a:bodyPr/>
          <a:lstStyle/>
          <a:p>
            <a:r>
              <a:rPr lang="en-US"/>
              <a:t>Add a footer</a:t>
            </a:r>
            <a:endParaRPr lang="en-US" dirty="0"/>
          </a:p>
        </p:txBody>
      </p:sp>
      <p:sp>
        <p:nvSpPr>
          <p:cNvPr id="6" name="Slide Number Placeholder 4"/>
          <p:cNvSpPr>
            <a:spLocks noGrp="1"/>
          </p:cNvSpPr>
          <p:nvPr>
            <p:ph type="sldNum" sz="quarter" idx="12"/>
          </p:nvPr>
        </p:nvSpPr>
        <p:spPr/>
        <p:txBody>
          <a:bodyPr/>
          <a:lstStyle/>
          <a:p>
            <a:fld id="{2A013F82-EE5E-44EE-A61D-E31C6657F26F}" type="slidenum">
              <a:rPr lang="x-none" smtClean="0"/>
              <a:t>‹#›</a:t>
            </a:fld>
            <a:endParaRPr lang="x-none"/>
          </a:p>
        </p:txBody>
      </p:sp>
    </p:spTree>
    <p:extLst>
      <p:ext uri="{BB962C8B-B14F-4D97-AF65-F5344CB8AC3E}">
        <p14:creationId xmlns:p14="http://schemas.microsoft.com/office/powerpoint/2010/main" val="181625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F41C87-7AD9-4845-A077-840E4A0F3F06}" type="datetimeFigureOut">
              <a:rPr lang="en-US" smtClean="0"/>
              <a:t>10/28/2021</a:t>
            </a:fld>
            <a:endParaRPr lang="en-US"/>
          </a:p>
        </p:txBody>
      </p:sp>
      <p:sp>
        <p:nvSpPr>
          <p:cNvPr id="5" name="Footer Placeholder 2"/>
          <p:cNvSpPr>
            <a:spLocks noGrp="1"/>
          </p:cNvSpPr>
          <p:nvPr>
            <p:ph type="ftr" sz="quarter" idx="11"/>
          </p:nvPr>
        </p:nvSpPr>
        <p:spPr/>
        <p:txBody>
          <a:bodyPr/>
          <a:lstStyle/>
          <a:p>
            <a:r>
              <a:rPr lang="en-US"/>
              <a:t>Add a footer</a:t>
            </a:r>
            <a:endParaRPr lang="en-US" dirty="0"/>
          </a:p>
        </p:txBody>
      </p:sp>
      <p:sp>
        <p:nvSpPr>
          <p:cNvPr id="6" name="Slide Number Placeholder 3"/>
          <p:cNvSpPr>
            <a:spLocks noGrp="1"/>
          </p:cNvSpPr>
          <p:nvPr>
            <p:ph type="sldNum" sz="quarter" idx="12"/>
          </p:nvPr>
        </p:nvSpPr>
        <p:spPr/>
        <p:txBody>
          <a:bodyPr/>
          <a:lstStyle/>
          <a:p>
            <a:fld id="{2A013F82-EE5E-44EE-A61D-E31C6657F26F}" type="slidenum">
              <a:rPr lang="x-none" smtClean="0"/>
              <a:t>‹#›</a:t>
            </a:fld>
            <a:endParaRPr lang="x-none"/>
          </a:p>
        </p:txBody>
      </p:sp>
    </p:spTree>
    <p:extLst>
      <p:ext uri="{BB962C8B-B14F-4D97-AF65-F5344CB8AC3E}">
        <p14:creationId xmlns:p14="http://schemas.microsoft.com/office/powerpoint/2010/main" val="371611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3F41C87-7AD9-4845-A077-840E4A0F3F06}" type="datetimeFigureOut">
              <a:rPr lang="en-US" smtClean="0"/>
              <a:t>10/28/2021</a:t>
            </a:fld>
            <a:endParaRPr lang="en-US"/>
          </a:p>
        </p:txBody>
      </p:sp>
      <p:sp>
        <p:nvSpPr>
          <p:cNvPr id="5" name="Footer Placeholder 5"/>
          <p:cNvSpPr>
            <a:spLocks noGrp="1"/>
          </p:cNvSpPr>
          <p:nvPr>
            <p:ph type="ftr" sz="quarter" idx="11"/>
          </p:nvPr>
        </p:nvSpPr>
        <p:spPr/>
        <p:txBody>
          <a:bodyPr/>
          <a:lstStyle/>
          <a:p>
            <a:r>
              <a:rPr lang="en-US"/>
              <a:t>Add a footer</a:t>
            </a:r>
            <a:endParaRPr lang="en-US" dirty="0"/>
          </a:p>
        </p:txBody>
      </p:sp>
      <p:sp>
        <p:nvSpPr>
          <p:cNvPr id="6" name="Slide Number Placeholder 6"/>
          <p:cNvSpPr>
            <a:spLocks noGrp="1"/>
          </p:cNvSpPr>
          <p:nvPr>
            <p:ph type="sldNum" sz="quarter" idx="12"/>
          </p:nvPr>
        </p:nvSpPr>
        <p:spPr/>
        <p:txBody>
          <a:bodyPr/>
          <a:lstStyle/>
          <a:p>
            <a:fld id="{2A013F82-EE5E-44EE-A61D-E31C6657F26F}" type="slidenum">
              <a:rPr lang="x-none" smtClean="0"/>
              <a:t>‹#›</a:t>
            </a:fld>
            <a:endParaRPr lang="x-none"/>
          </a:p>
        </p:txBody>
      </p:sp>
    </p:spTree>
    <p:extLst>
      <p:ext uri="{BB962C8B-B14F-4D97-AF65-F5344CB8AC3E}">
        <p14:creationId xmlns:p14="http://schemas.microsoft.com/office/powerpoint/2010/main" val="65688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10/28/2021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65520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3F41C87-7AD9-4845-A077-840E4A0F3F06}" type="datetimeFigureOut">
              <a:rPr lang="en-US" smtClean="0"/>
              <a:pPr/>
              <a:t>10/28/2021</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3020324052"/>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hyperlink" Target="https://render.githubusercontent.com/view/ipynb?color_mode=auto&amp;commit=3e151d1a264bd9e7d8d7f46289ed30435894df59&amp;enc_url=68747470733a2f2f7261772e67697468756275736572636f6e74656e742e636f6d2f52616a6173687269476974323032312f44545f70726f6a656374735f7375626d697373696f6e2f336531353164316132363462643965376438643766343632383965643330343335383934646635392f486f7573696e67253230507269636525323050726564696374696f6e25323050726f6a6563742d757064617465642e6970796e62&amp;nwo=RajashriGit2021%2FDT_projects_submission&amp;path=Housing+Price+Prediction+Project-updated.ipynb&amp;repository_id=403360094&amp;repository_type=Repository#power-transformation-technique-to-treat-the-skewness-in-the-data-yeo-johnson"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837828" y="257076"/>
            <a:ext cx="6886516" cy="1368152"/>
          </a:xfrm>
          <a:scene3d>
            <a:camera prst="orthographicFront"/>
            <a:lightRig rig="threePt" dir="t"/>
          </a:scene3d>
          <a:sp3d>
            <a:bevelT/>
          </a:sp3d>
        </p:spPr>
        <p:txBody>
          <a:bodyPr>
            <a:noAutofit/>
          </a:bodyPr>
          <a:lstStyle/>
          <a:p>
            <a:pPr algn="ctr"/>
            <a:r>
              <a:rPr lang="en-IN" sz="3200" b="1" i="1" dirty="0">
                <a:solidFill>
                  <a:srgbClr val="FFFF00"/>
                </a:solidFill>
                <a:latin typeface="Times New Roman" panose="02020603050405020304" pitchFamily="18" charset="0"/>
                <a:cs typeface="Times New Roman" panose="02020603050405020304" pitchFamily="18" charset="0"/>
              </a:rPr>
              <a:t>Project Presentation On</a:t>
            </a:r>
            <a:br>
              <a:rPr lang="en-IN" sz="2800" b="1" i="1" dirty="0">
                <a:solidFill>
                  <a:srgbClr val="FFFF00"/>
                </a:solidFill>
                <a:latin typeface="Times New Roman" panose="02020603050405020304" pitchFamily="18" charset="0"/>
                <a:cs typeface="Times New Roman" panose="02020603050405020304" pitchFamily="18" charset="0"/>
              </a:rPr>
            </a:br>
            <a:br>
              <a:rPr lang="en-IN" sz="2800" dirty="0">
                <a:solidFill>
                  <a:schemeClr val="tx1"/>
                </a:solidFill>
                <a:latin typeface="Times New Roman" panose="02020603050405020304" pitchFamily="18" charset="0"/>
                <a:cs typeface="Times New Roman" panose="02020603050405020304" pitchFamily="18" charset="0"/>
              </a:rPr>
            </a:br>
            <a:r>
              <a:rPr lang="en-IN" sz="3200" b="1" dirty="0">
                <a:solidFill>
                  <a:schemeClr val="tx1"/>
                </a:solidFill>
                <a:latin typeface="Times New Roman" panose="02020603050405020304" pitchFamily="18" charset="0"/>
                <a:cs typeface="Times New Roman" panose="02020603050405020304" pitchFamily="18" charset="0"/>
              </a:rPr>
              <a:t>“Housing Price Prediction Project”</a:t>
            </a:r>
          </a:p>
        </p:txBody>
      </p:sp>
      <p:sp>
        <p:nvSpPr>
          <p:cNvPr id="8" name="TextBox 7">
            <a:extLst>
              <a:ext uri="{FF2B5EF4-FFF2-40B4-BE49-F238E27FC236}">
                <a16:creationId xmlns:a16="http://schemas.microsoft.com/office/drawing/2014/main" id="{DBC4973C-D626-4B8C-A8DB-CCA543FFBF15}"/>
              </a:ext>
            </a:extLst>
          </p:cNvPr>
          <p:cNvSpPr txBox="1"/>
          <p:nvPr/>
        </p:nvSpPr>
        <p:spPr>
          <a:xfrm>
            <a:off x="7047293" y="6254861"/>
            <a:ext cx="4536504" cy="400110"/>
          </a:xfrm>
          <a:prstGeom prst="rect">
            <a:avLst/>
          </a:prstGeom>
          <a:noFill/>
        </p:spPr>
        <p:txBody>
          <a:bodyPr wrap="square">
            <a:spAutoFit/>
          </a:bodyPr>
          <a:lstStyle/>
          <a:p>
            <a:pPr>
              <a:spcBef>
                <a:spcPts val="300"/>
              </a:spcBef>
              <a:spcAft>
                <a:spcPts val="800"/>
              </a:spcAft>
            </a:pPr>
            <a:r>
              <a:rPr lang="en-US" sz="2000" dirty="0">
                <a:latin typeface="Times New Roman" panose="02020603050405020304" pitchFamily="18" charset="0"/>
                <a:cs typeface="Times New Roman" panose="02020603050405020304" pitchFamily="18" charset="0"/>
              </a:rPr>
              <a:t>Prepared By: Rajashri Sadafule Darveshi</a:t>
            </a:r>
          </a:p>
        </p:txBody>
      </p:sp>
      <p:pic>
        <p:nvPicPr>
          <p:cNvPr id="5" name="Picture 4"/>
          <p:cNvPicPr>
            <a:picLocks noChangeAspect="1"/>
          </p:cNvPicPr>
          <p:nvPr/>
        </p:nvPicPr>
        <p:blipFill>
          <a:blip r:embed="rId2"/>
          <a:stretch>
            <a:fillRect/>
          </a:stretch>
        </p:blipFill>
        <p:spPr>
          <a:xfrm>
            <a:off x="3756879" y="1843038"/>
            <a:ext cx="5558666" cy="4185096"/>
          </a:xfrm>
          <a:prstGeom prst="rect">
            <a:avLst/>
          </a:prstGeom>
          <a:ln w="22225">
            <a:solidFill>
              <a:schemeClr val="bg2">
                <a:lumMod val="75000"/>
              </a:schemeClr>
            </a:solidFill>
          </a:ln>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7BE02-8EAE-400D-A0A4-52C2FD37EC80}"/>
              </a:ext>
            </a:extLst>
          </p:cNvPr>
          <p:cNvPicPr>
            <a:picLocks noChangeAspect="1"/>
          </p:cNvPicPr>
          <p:nvPr/>
        </p:nvPicPr>
        <p:blipFill>
          <a:blip r:embed="rId2"/>
          <a:stretch>
            <a:fillRect/>
          </a:stretch>
        </p:blipFill>
        <p:spPr>
          <a:xfrm>
            <a:off x="0" y="10004"/>
            <a:ext cx="3874381" cy="6858000"/>
          </a:xfrm>
          <a:prstGeom prst="rect">
            <a:avLst/>
          </a:prstGeom>
          <a:ln w="22225">
            <a:solidFill>
              <a:schemeClr val="bg2">
                <a:lumMod val="75000"/>
              </a:schemeClr>
            </a:solidFill>
          </a:ln>
        </p:spPr>
      </p:pic>
      <p:pic>
        <p:nvPicPr>
          <p:cNvPr id="5" name="Picture 4">
            <a:extLst>
              <a:ext uri="{FF2B5EF4-FFF2-40B4-BE49-F238E27FC236}">
                <a16:creationId xmlns:a16="http://schemas.microsoft.com/office/drawing/2014/main" id="{8E2CCB5E-1F1D-4B6A-AED5-D027D23F1709}"/>
              </a:ext>
            </a:extLst>
          </p:cNvPr>
          <p:cNvPicPr>
            <a:picLocks noChangeAspect="1"/>
          </p:cNvPicPr>
          <p:nvPr/>
        </p:nvPicPr>
        <p:blipFill>
          <a:blip r:embed="rId3"/>
          <a:stretch>
            <a:fillRect/>
          </a:stretch>
        </p:blipFill>
        <p:spPr>
          <a:xfrm>
            <a:off x="3948471" y="14132"/>
            <a:ext cx="3709472" cy="6858000"/>
          </a:xfrm>
          <a:prstGeom prst="rect">
            <a:avLst/>
          </a:prstGeom>
          <a:ln w="22225">
            <a:solidFill>
              <a:schemeClr val="bg2">
                <a:lumMod val="75000"/>
              </a:schemeClr>
            </a:solidFill>
          </a:ln>
        </p:spPr>
      </p:pic>
      <p:pic>
        <p:nvPicPr>
          <p:cNvPr id="7" name="Picture 6">
            <a:extLst>
              <a:ext uri="{FF2B5EF4-FFF2-40B4-BE49-F238E27FC236}">
                <a16:creationId xmlns:a16="http://schemas.microsoft.com/office/drawing/2014/main" id="{6BBA958D-82D9-42C5-8C8D-06F9BCEC7AD5}"/>
              </a:ext>
            </a:extLst>
          </p:cNvPr>
          <p:cNvPicPr>
            <a:picLocks noChangeAspect="1"/>
          </p:cNvPicPr>
          <p:nvPr/>
        </p:nvPicPr>
        <p:blipFill>
          <a:blip r:embed="rId4"/>
          <a:stretch>
            <a:fillRect/>
          </a:stretch>
        </p:blipFill>
        <p:spPr>
          <a:xfrm>
            <a:off x="7657943" y="11170"/>
            <a:ext cx="3877216" cy="3629532"/>
          </a:xfrm>
          <a:prstGeom prst="rect">
            <a:avLst/>
          </a:prstGeom>
          <a:ln w="22225">
            <a:solidFill>
              <a:schemeClr val="bg2">
                <a:lumMod val="75000"/>
              </a:schemeClr>
            </a:solidFill>
          </a:ln>
        </p:spPr>
      </p:pic>
      <p:sp>
        <p:nvSpPr>
          <p:cNvPr id="9" name="TextBox 8">
            <a:extLst>
              <a:ext uri="{FF2B5EF4-FFF2-40B4-BE49-F238E27FC236}">
                <a16:creationId xmlns:a16="http://schemas.microsoft.com/office/drawing/2014/main" id="{156DED57-6113-412F-BCA1-7EE580EE3211}"/>
              </a:ext>
            </a:extLst>
          </p:cNvPr>
          <p:cNvSpPr txBox="1"/>
          <p:nvPr/>
        </p:nvSpPr>
        <p:spPr>
          <a:xfrm>
            <a:off x="7894612" y="4437112"/>
            <a:ext cx="4291990" cy="830997"/>
          </a:xfrm>
          <a:prstGeom prst="rect">
            <a:avLst/>
          </a:prstGeom>
          <a:noFill/>
        </p:spPr>
        <p:txBody>
          <a:bodyPr wrap="square">
            <a:spAutoFit/>
          </a:bodyPr>
          <a:lstStyle/>
          <a:p>
            <a:r>
              <a:rPr lang="x-none" sz="2400" dirty="0">
                <a:latin typeface="Times New Roman" panose="02020603050405020304" pitchFamily="18" charset="0"/>
                <a:cs typeface="Times New Roman" panose="02020603050405020304" pitchFamily="18" charset="0"/>
              </a:rPr>
              <a:t>We have combination of numerical and categorical. </a:t>
            </a:r>
          </a:p>
        </p:txBody>
      </p:sp>
    </p:spTree>
    <p:extLst>
      <p:ext uri="{BB962C8B-B14F-4D97-AF65-F5344CB8AC3E}">
        <p14:creationId xmlns:p14="http://schemas.microsoft.com/office/powerpoint/2010/main" val="25902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84DD2C-8511-4E0C-A182-C2EA1AF9056C}"/>
              </a:ext>
            </a:extLst>
          </p:cNvPr>
          <p:cNvPicPr>
            <a:picLocks noChangeAspect="1"/>
          </p:cNvPicPr>
          <p:nvPr/>
        </p:nvPicPr>
        <p:blipFill>
          <a:blip r:embed="rId2"/>
          <a:stretch>
            <a:fillRect/>
          </a:stretch>
        </p:blipFill>
        <p:spPr>
          <a:xfrm>
            <a:off x="325792" y="1268760"/>
            <a:ext cx="5200536" cy="5306024"/>
          </a:xfrm>
          <a:prstGeom prst="rect">
            <a:avLst/>
          </a:prstGeom>
          <a:ln w="22225">
            <a:solidFill>
              <a:schemeClr val="bg2">
                <a:lumMod val="75000"/>
              </a:schemeClr>
            </a:solidFill>
          </a:ln>
        </p:spPr>
      </p:pic>
      <p:sp>
        <p:nvSpPr>
          <p:cNvPr id="5" name="TextBox 4">
            <a:extLst>
              <a:ext uri="{FF2B5EF4-FFF2-40B4-BE49-F238E27FC236}">
                <a16:creationId xmlns:a16="http://schemas.microsoft.com/office/drawing/2014/main" id="{7A33981F-03DD-48D5-8444-0AB84F4A7864}"/>
              </a:ext>
            </a:extLst>
          </p:cNvPr>
          <p:cNvSpPr txBox="1"/>
          <p:nvPr/>
        </p:nvSpPr>
        <p:spPr>
          <a:xfrm>
            <a:off x="2926060" y="332656"/>
            <a:ext cx="6092190" cy="615553"/>
          </a:xfrm>
          <a:prstGeom prst="rect">
            <a:avLst/>
          </a:prstGeom>
          <a:noFill/>
        </p:spPr>
        <p:txBody>
          <a:bodyPr wrap="square">
            <a:spAutoFit/>
          </a:bodyPr>
          <a:lstStyle/>
          <a:p>
            <a:pPr algn="ctr" defTabSz="457063">
              <a:spcBef>
                <a:spcPct val="0"/>
              </a:spcBef>
            </a:pP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C</a:t>
            </a:r>
            <a:r>
              <a:rPr lang="x-none"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hecking null values</a:t>
            </a: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in dataset</a:t>
            </a:r>
            <a:endParaRPr lang="x-none"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A57AADF2-009A-4818-A767-BBF189319DD6}"/>
              </a:ext>
            </a:extLst>
          </p:cNvPr>
          <p:cNvSpPr txBox="1"/>
          <p:nvPr/>
        </p:nvSpPr>
        <p:spPr>
          <a:xfrm>
            <a:off x="5662364" y="2348880"/>
            <a:ext cx="6094428" cy="1200329"/>
          </a:xfrm>
          <a:prstGeom prst="rect">
            <a:avLst/>
          </a:prstGeom>
          <a:noFill/>
        </p:spPr>
        <p:txBody>
          <a:bodyPr wrap="square">
            <a:spAutoFit/>
          </a:bodyPr>
          <a:lstStyle/>
          <a:p>
            <a:pPr algn="just"/>
            <a:r>
              <a:rPr lang="en-GB" b="0" i="0" dirty="0">
                <a:effectLst/>
                <a:latin typeface="Times New Roman" panose="02020603050405020304" pitchFamily="18" charset="0"/>
                <a:cs typeface="Times New Roman" panose="02020603050405020304" pitchFamily="18" charset="0"/>
              </a:rPr>
              <a:t>In dataset ID is just for serial number not giving any information so we will drop ID column. Then 'Alley’, '</a:t>
            </a:r>
            <a:r>
              <a:rPr lang="en-GB" b="0" i="0" dirty="0" err="1">
                <a:effectLst/>
                <a:latin typeface="Times New Roman" panose="02020603050405020304" pitchFamily="18" charset="0"/>
                <a:cs typeface="Times New Roman" panose="02020603050405020304" pitchFamily="18" charset="0"/>
              </a:rPr>
              <a:t>MiscFeature</a:t>
            </a:r>
            <a:r>
              <a:rPr lang="en-GB" b="0" i="0" dirty="0">
                <a:effectLst/>
                <a:latin typeface="Times New Roman" panose="02020603050405020304" pitchFamily="18" charset="0"/>
                <a:cs typeface="Times New Roman" panose="02020603050405020304" pitchFamily="18" charset="0"/>
              </a:rPr>
              <a:t>’, '</a:t>
            </a:r>
            <a:r>
              <a:rPr lang="en-GB" b="0" i="0" dirty="0" err="1">
                <a:effectLst/>
                <a:latin typeface="Times New Roman" panose="02020603050405020304" pitchFamily="18" charset="0"/>
                <a:cs typeface="Times New Roman" panose="02020603050405020304" pitchFamily="18" charset="0"/>
              </a:rPr>
              <a:t>PoolQC</a:t>
            </a:r>
            <a:r>
              <a:rPr lang="en-GB" b="0" i="0" dirty="0">
                <a:effectLst/>
                <a:latin typeface="Times New Roman" panose="02020603050405020304" pitchFamily="18" charset="0"/>
                <a:cs typeface="Times New Roman" panose="02020603050405020304" pitchFamily="18" charset="0"/>
              </a:rPr>
              <a:t>' these columns are having more than 80% NA data so we will drop these columns</a:t>
            </a:r>
            <a:endParaRPr lang="x-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12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658A8-CBF5-4BDC-A426-AA8679E9BCE3}"/>
              </a:ext>
            </a:extLst>
          </p:cNvPr>
          <p:cNvPicPr>
            <a:picLocks noChangeAspect="1"/>
          </p:cNvPicPr>
          <p:nvPr/>
        </p:nvPicPr>
        <p:blipFill>
          <a:blip r:embed="rId2"/>
          <a:stretch>
            <a:fillRect/>
          </a:stretch>
        </p:blipFill>
        <p:spPr>
          <a:xfrm>
            <a:off x="117748" y="2564904"/>
            <a:ext cx="11901481" cy="4010585"/>
          </a:xfrm>
          <a:prstGeom prst="rect">
            <a:avLst/>
          </a:prstGeom>
          <a:ln w="22225">
            <a:solidFill>
              <a:schemeClr val="bg2">
                <a:lumMod val="75000"/>
              </a:schemeClr>
            </a:solidFill>
          </a:ln>
        </p:spPr>
      </p:pic>
      <p:sp>
        <p:nvSpPr>
          <p:cNvPr id="4" name="TextBox 3">
            <a:extLst>
              <a:ext uri="{FF2B5EF4-FFF2-40B4-BE49-F238E27FC236}">
                <a16:creationId xmlns:a16="http://schemas.microsoft.com/office/drawing/2014/main" id="{B5BF3241-B490-48A8-8CE1-60AA1268018E}"/>
              </a:ext>
            </a:extLst>
          </p:cNvPr>
          <p:cNvSpPr txBox="1"/>
          <p:nvPr/>
        </p:nvSpPr>
        <p:spPr>
          <a:xfrm>
            <a:off x="3286100" y="404664"/>
            <a:ext cx="6092190" cy="615553"/>
          </a:xfrm>
          <a:prstGeom prst="rect">
            <a:avLst/>
          </a:prstGeom>
          <a:noFill/>
        </p:spPr>
        <p:txBody>
          <a:bodyPr wrap="square">
            <a:spAutoFit/>
          </a:bodyPr>
          <a:lstStyle/>
          <a:p>
            <a:pPr algn="ctr" defTabSz="457063">
              <a:spcBef>
                <a:spcPct val="0"/>
              </a:spcBef>
            </a:pP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Statistical Analysis of dataset</a:t>
            </a:r>
            <a:endParaRPr lang="x-none"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2" name="Rectangle 1"/>
          <p:cNvSpPr/>
          <p:nvPr/>
        </p:nvSpPr>
        <p:spPr>
          <a:xfrm>
            <a:off x="693812" y="1388475"/>
            <a:ext cx="10585176" cy="399405"/>
          </a:xfrm>
          <a:prstGeom prst="rect">
            <a:avLst/>
          </a:prstGeom>
        </p:spPr>
        <p:txBody>
          <a:bodyPr wrap="square">
            <a:spAutoFit/>
          </a:bodyPr>
          <a:lstStyle/>
          <a:p>
            <a:pPr marL="342900" lvl="0" indent="-342900">
              <a:lnSpc>
                <a:spcPct val="107000"/>
              </a:lnSpc>
              <a:buFont typeface="Wingdings" panose="05000000000000000000" pitchFamily="2"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Statistical analysis like checking shape, </a:t>
            </a:r>
            <a:r>
              <a:rPr lang="en-IN" sz="2000" dirty="0" err="1">
                <a:latin typeface="Times New Roman" panose="02020603050405020304" pitchFamily="18" charset="0"/>
                <a:ea typeface="Calibri" panose="020F0502020204030204" pitchFamily="34" charset="0"/>
                <a:cs typeface="Times New Roman" panose="02020603050405020304" pitchFamily="18" charset="0"/>
              </a:rPr>
              <a:t>nunique</a:t>
            </a:r>
            <a:r>
              <a:rPr lang="en-IN" sz="2000" dirty="0">
                <a:latin typeface="Times New Roman" panose="02020603050405020304" pitchFamily="18" charset="0"/>
                <a:ea typeface="Calibri" panose="020F0502020204030204" pitchFamily="34" charset="0"/>
                <a:cs typeface="Times New Roman" panose="02020603050405020304" pitchFamily="18" charset="0"/>
              </a:rPr>
              <a:t>, value counts, info describe </a:t>
            </a:r>
            <a:r>
              <a:rPr lang="en-IN" sz="2000" dirty="0" err="1">
                <a:latin typeface="Times New Roman" panose="02020603050405020304" pitchFamily="18" charset="0"/>
                <a:ea typeface="Calibri" panose="020F0502020204030204" pitchFamily="34" charset="0"/>
                <a:cs typeface="Times New Roman" panose="02020603050405020304" pitchFamily="18" charset="0"/>
              </a:rPr>
              <a:t>etc</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79511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036F2E-5934-474C-B380-B5C26644ABF7}"/>
              </a:ext>
            </a:extLst>
          </p:cNvPr>
          <p:cNvSpPr txBox="1"/>
          <p:nvPr/>
        </p:nvSpPr>
        <p:spPr>
          <a:xfrm>
            <a:off x="333772" y="116632"/>
            <a:ext cx="11233248" cy="3797963"/>
          </a:xfrm>
          <a:prstGeom prst="rect">
            <a:avLst/>
          </a:prstGeom>
          <a:noFill/>
        </p:spPr>
        <p:txBody>
          <a:bodyPr wrap="square">
            <a:spAutoFit/>
          </a:bodyPr>
          <a:lstStyle/>
          <a:p>
            <a:pPr algn="ctr" defTabSz="457063">
              <a:lnSpc>
                <a:spcPct val="150000"/>
              </a:lnSpc>
              <a:spcBef>
                <a:spcPct val="0"/>
              </a:spcBef>
            </a:pPr>
            <a:r>
              <a:rPr lang="en-GB"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Filling NA data </a:t>
            </a:r>
          </a:p>
          <a:p>
            <a:pPr>
              <a:lnSpc>
                <a:spcPct val="150000"/>
              </a:lnSpc>
            </a:pPr>
            <a:endParaRPr lang="en-GB" sz="2000" b="0" i="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IN" sz="2000" dirty="0">
                <a:latin typeface="Times New Roman" panose="02020603050405020304" pitchFamily="18" charset="0"/>
                <a:ea typeface="Calibri" panose="020F0502020204030204" pitchFamily="34" charset="0"/>
                <a:cs typeface="Times New Roman" panose="02020603050405020304" pitchFamily="18" charset="0"/>
              </a:rPr>
              <a:t>While checking the info of the datasets, found some columns with more than 80% null values</a:t>
            </a:r>
            <a:endParaRPr lang="en-GB" sz="2000" b="0" i="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GB" sz="2000" b="0" i="0" dirty="0">
                <a:effectLst/>
                <a:latin typeface="Times New Roman" panose="02020603050405020304" pitchFamily="18" charset="0"/>
                <a:cs typeface="Times New Roman" panose="02020603050405020304" pitchFamily="18" charset="0"/>
              </a:rPr>
              <a:t>Features </a:t>
            </a:r>
            <a:r>
              <a:rPr lang="en-GB" sz="2000" b="0" i="0" dirty="0" err="1">
                <a:effectLst/>
                <a:latin typeface="Times New Roman" panose="02020603050405020304" pitchFamily="18" charset="0"/>
                <a:cs typeface="Times New Roman" panose="02020603050405020304" pitchFamily="18" charset="0"/>
              </a:rPr>
              <a:t>LotFrontage</a:t>
            </a:r>
            <a:r>
              <a:rPr lang="en-GB" sz="2000" b="0" i="0" dirty="0">
                <a:effectLst/>
                <a:latin typeface="Times New Roman" panose="02020603050405020304" pitchFamily="18" charset="0"/>
                <a:cs typeface="Times New Roman" panose="02020603050405020304" pitchFamily="18" charset="0"/>
              </a:rPr>
              <a:t>, </a:t>
            </a:r>
            <a:r>
              <a:rPr lang="en-GB" sz="2000" b="0" i="0" dirty="0" err="1">
                <a:effectLst/>
                <a:latin typeface="Times New Roman" panose="02020603050405020304" pitchFamily="18" charset="0"/>
                <a:cs typeface="Times New Roman" panose="02020603050405020304" pitchFamily="18" charset="0"/>
              </a:rPr>
              <a:t>MasvnrArea</a:t>
            </a:r>
            <a:r>
              <a:rPr lang="en-GB" sz="2000" b="0" i="0" dirty="0">
                <a:effectLst/>
                <a:latin typeface="Times New Roman" panose="02020603050405020304" pitchFamily="18" charset="0"/>
                <a:cs typeface="Times New Roman" panose="02020603050405020304" pitchFamily="18" charset="0"/>
              </a:rPr>
              <a:t>, </a:t>
            </a:r>
            <a:r>
              <a:rPr lang="en-GB" sz="2000" b="0" i="0" dirty="0" err="1">
                <a:effectLst/>
                <a:latin typeface="Times New Roman" panose="02020603050405020304" pitchFamily="18" charset="0"/>
                <a:cs typeface="Times New Roman" panose="02020603050405020304" pitchFamily="18" charset="0"/>
              </a:rPr>
              <a:t>GarageyrBlt</a:t>
            </a:r>
            <a:r>
              <a:rPr lang="en-GB" sz="2000" b="0" i="0" dirty="0">
                <a:effectLst/>
                <a:latin typeface="Times New Roman" panose="02020603050405020304" pitchFamily="18" charset="0"/>
                <a:cs typeface="Times New Roman" panose="02020603050405020304" pitchFamily="18" charset="0"/>
              </a:rPr>
              <a:t> will fill NA with mean values</a:t>
            </a:r>
          </a:p>
          <a:p>
            <a:pPr marL="342900" indent="-342900">
              <a:buFont typeface="Wingdings" panose="05000000000000000000" pitchFamily="2" charset="2"/>
              <a:buChar char="Ø"/>
            </a:pPr>
            <a:r>
              <a:rPr lang="en-GB" sz="2000" b="0" i="0" dirty="0">
                <a:effectLst/>
                <a:latin typeface="Times New Roman" panose="02020603050405020304" pitchFamily="18" charset="0"/>
                <a:cs typeface="Times New Roman" panose="02020603050405020304" pitchFamily="18" charset="0"/>
              </a:rPr>
              <a:t>Now remaining null </a:t>
            </a:r>
            <a:r>
              <a:rPr lang="en-GB" sz="2000" b="0" i="0" dirty="0" err="1">
                <a:effectLst/>
                <a:latin typeface="Times New Roman" panose="02020603050405020304" pitchFamily="18" charset="0"/>
                <a:cs typeface="Times New Roman" panose="02020603050405020304" pitchFamily="18" charset="0"/>
              </a:rPr>
              <a:t>catogoricle</a:t>
            </a:r>
            <a:r>
              <a:rPr lang="en-GB" sz="2000" b="0" i="0" dirty="0">
                <a:effectLst/>
                <a:latin typeface="Times New Roman" panose="02020603050405020304" pitchFamily="18" charset="0"/>
                <a:cs typeface="Times New Roman" panose="02020603050405020304" pitchFamily="18" charset="0"/>
              </a:rPr>
              <a:t> features values will replace with NA</a:t>
            </a:r>
          </a:p>
          <a:p>
            <a:pPr marL="342900" lvl="0" indent="-342900">
              <a:buFont typeface="Wingdings" panose="05000000000000000000" pitchFamily="2" charset="2"/>
              <a:buChar char="Ø"/>
            </a:pPr>
            <a:r>
              <a:rPr lang="en-IN" sz="2000" dirty="0">
                <a:latin typeface="Times New Roman" panose="02020603050405020304" pitchFamily="18" charset="0"/>
                <a:ea typeface="Calibri" panose="020F0502020204030204" pitchFamily="34" charset="0"/>
                <a:cs typeface="Times New Roman" panose="02020603050405020304" pitchFamily="18" charset="0"/>
              </a:rPr>
              <a:t>While checking for null values I found null values in most of the columns and I have used imputation method to replace those null values (mode for categorical column and mean for numerical columns).</a:t>
            </a:r>
          </a:p>
          <a:p>
            <a:endParaRPr lang="en-GB" sz="2000" b="0" i="0" dirty="0">
              <a:effectLst/>
              <a:latin typeface="Times New Roman" panose="02020603050405020304" pitchFamily="18" charset="0"/>
              <a:cs typeface="Times New Roman" panose="02020603050405020304" pitchFamily="18" charset="0"/>
            </a:endParaRPr>
          </a:p>
          <a:p>
            <a:endParaRPr lang="x-none"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629F144-6876-451B-BDE8-0D0DCB688E3C}"/>
              </a:ext>
            </a:extLst>
          </p:cNvPr>
          <p:cNvPicPr>
            <a:picLocks noChangeAspect="1"/>
          </p:cNvPicPr>
          <p:nvPr/>
        </p:nvPicPr>
        <p:blipFill>
          <a:blip r:embed="rId2"/>
          <a:stretch>
            <a:fillRect/>
          </a:stretch>
        </p:blipFill>
        <p:spPr>
          <a:xfrm>
            <a:off x="2422004" y="3434521"/>
            <a:ext cx="6192688" cy="3234839"/>
          </a:xfrm>
          <a:prstGeom prst="rect">
            <a:avLst/>
          </a:prstGeom>
          <a:ln w="22225">
            <a:solidFill>
              <a:schemeClr val="bg2">
                <a:lumMod val="75000"/>
              </a:schemeClr>
            </a:solidFill>
          </a:ln>
        </p:spPr>
      </p:pic>
    </p:spTree>
    <p:extLst>
      <p:ext uri="{BB962C8B-B14F-4D97-AF65-F5344CB8AC3E}">
        <p14:creationId xmlns:p14="http://schemas.microsoft.com/office/powerpoint/2010/main" val="367933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3D74F9-E3EB-411D-968D-6599AC10BACE}"/>
              </a:ext>
            </a:extLst>
          </p:cNvPr>
          <p:cNvSpPr txBox="1"/>
          <p:nvPr/>
        </p:nvSpPr>
        <p:spPr>
          <a:xfrm>
            <a:off x="3214092" y="116632"/>
            <a:ext cx="6768752" cy="523220"/>
          </a:xfrm>
          <a:prstGeom prst="rect">
            <a:avLst/>
          </a:prstGeom>
          <a:noFill/>
        </p:spPr>
        <p:txBody>
          <a:bodyPr wrap="square">
            <a:spAutoFit/>
          </a:bodyPr>
          <a:lstStyle/>
          <a:p>
            <a:pPr algn="ctr" defTabSz="457063">
              <a:spcBef>
                <a:spcPct val="0"/>
              </a:spcBef>
            </a:pPr>
            <a:r>
              <a:rPr lang="en-GB" sz="28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Visualizing the outliers using the </a:t>
            </a:r>
            <a:r>
              <a:rPr lang="x-none" sz="28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lineplot</a:t>
            </a:r>
          </a:p>
        </p:txBody>
      </p:sp>
      <p:pic>
        <p:nvPicPr>
          <p:cNvPr id="5" name="Picture 4">
            <a:extLst>
              <a:ext uri="{FF2B5EF4-FFF2-40B4-BE49-F238E27FC236}">
                <a16:creationId xmlns:a16="http://schemas.microsoft.com/office/drawing/2014/main" id="{6F60A450-C9C2-49A6-B960-4B1216EFB5C6}"/>
              </a:ext>
            </a:extLst>
          </p:cNvPr>
          <p:cNvPicPr>
            <a:picLocks noChangeAspect="1"/>
          </p:cNvPicPr>
          <p:nvPr/>
        </p:nvPicPr>
        <p:blipFill>
          <a:blip r:embed="rId2"/>
          <a:stretch>
            <a:fillRect/>
          </a:stretch>
        </p:blipFill>
        <p:spPr>
          <a:xfrm>
            <a:off x="259190" y="669738"/>
            <a:ext cx="11670443" cy="5877702"/>
          </a:xfrm>
          <a:prstGeom prst="rect">
            <a:avLst/>
          </a:prstGeom>
        </p:spPr>
      </p:pic>
    </p:spTree>
    <p:extLst>
      <p:ext uri="{BB962C8B-B14F-4D97-AF65-F5344CB8AC3E}">
        <p14:creationId xmlns:p14="http://schemas.microsoft.com/office/powerpoint/2010/main" val="263097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225F60-EA6F-4781-9EE5-1466731AA4A5}"/>
              </a:ext>
            </a:extLst>
          </p:cNvPr>
          <p:cNvSpPr txBox="1"/>
          <p:nvPr/>
        </p:nvSpPr>
        <p:spPr>
          <a:xfrm>
            <a:off x="2926060" y="116632"/>
            <a:ext cx="6768752" cy="523220"/>
          </a:xfrm>
          <a:prstGeom prst="rect">
            <a:avLst/>
          </a:prstGeom>
          <a:noFill/>
        </p:spPr>
        <p:txBody>
          <a:bodyPr wrap="square">
            <a:spAutoFit/>
          </a:bodyPr>
          <a:lstStyle/>
          <a:p>
            <a:pPr algn="ctr" defTabSz="457063">
              <a:spcBef>
                <a:spcPct val="0"/>
              </a:spcBef>
            </a:pPr>
            <a:r>
              <a:rPr lang="en-GB" sz="28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Visualizing the outliers using the </a:t>
            </a:r>
            <a:r>
              <a:rPr lang="x-none" sz="28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lineplot</a:t>
            </a:r>
          </a:p>
        </p:txBody>
      </p:sp>
      <p:pic>
        <p:nvPicPr>
          <p:cNvPr id="4" name="Picture 3">
            <a:extLst>
              <a:ext uri="{FF2B5EF4-FFF2-40B4-BE49-F238E27FC236}">
                <a16:creationId xmlns:a16="http://schemas.microsoft.com/office/drawing/2014/main" id="{408155C7-02BC-470A-96CC-38EFD34A1B2F}"/>
              </a:ext>
            </a:extLst>
          </p:cNvPr>
          <p:cNvPicPr>
            <a:picLocks noChangeAspect="1"/>
          </p:cNvPicPr>
          <p:nvPr/>
        </p:nvPicPr>
        <p:blipFill>
          <a:blip r:embed="rId2"/>
          <a:stretch>
            <a:fillRect/>
          </a:stretch>
        </p:blipFill>
        <p:spPr>
          <a:xfrm>
            <a:off x="74905" y="980728"/>
            <a:ext cx="12039013" cy="5256584"/>
          </a:xfrm>
          <a:prstGeom prst="rect">
            <a:avLst/>
          </a:prstGeom>
        </p:spPr>
      </p:pic>
    </p:spTree>
    <p:extLst>
      <p:ext uri="{BB962C8B-B14F-4D97-AF65-F5344CB8AC3E}">
        <p14:creationId xmlns:p14="http://schemas.microsoft.com/office/powerpoint/2010/main" val="25499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F58AAEA-AC6C-4438-8273-5861B323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689760"/>
            <a:ext cx="9603748" cy="6159951"/>
          </a:xfrm>
          <a:prstGeom prst="rect">
            <a:avLst/>
          </a:prstGeom>
          <a:ln w="22225">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AD6DD1-935C-4DE7-953E-C4E8247FADE2}"/>
              </a:ext>
            </a:extLst>
          </p:cNvPr>
          <p:cNvSpPr txBox="1"/>
          <p:nvPr/>
        </p:nvSpPr>
        <p:spPr>
          <a:xfrm>
            <a:off x="1701924" y="18757"/>
            <a:ext cx="9289032" cy="615553"/>
          </a:xfrm>
          <a:prstGeom prst="rect">
            <a:avLst/>
          </a:prstGeom>
          <a:noFill/>
        </p:spPr>
        <p:txBody>
          <a:bodyPr wrap="square">
            <a:spAutoFit/>
          </a:bodyPr>
          <a:lstStyle/>
          <a:p>
            <a:pPr algn="ctr" defTabSz="457063">
              <a:spcBef>
                <a:spcPct val="0"/>
              </a:spcBef>
            </a:pPr>
            <a:r>
              <a:rPr lang="en-GB"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Visualizing the outliers using the boxplot</a:t>
            </a:r>
            <a:endParaRPr lang="x-none"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716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4B3A8C0-A406-4DA4-8E8C-E4E8E163BC22}"/>
              </a:ext>
            </a:extLst>
          </p:cNvPr>
          <p:cNvSpPr txBox="1">
            <a:spLocks/>
          </p:cNvSpPr>
          <p:nvPr/>
        </p:nvSpPr>
        <p:spPr>
          <a:xfrm>
            <a:off x="621804" y="1268760"/>
            <a:ext cx="10663788" cy="4320480"/>
          </a:xfrm>
          <a:prstGeom prst="rect">
            <a:avLst/>
          </a:prstGeom>
        </p:spPr>
        <p:txBody>
          <a:bodyPr>
            <a:normAutofit fontScale="70000" lnSpcReduction="20000"/>
          </a:bodyPr>
          <a:lst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7000"/>
              </a:lnSpc>
              <a:buNone/>
            </a:pPr>
            <a:r>
              <a:rPr lang="en-US" sz="2800" b="1" dirty="0">
                <a:latin typeface="Times New Roman" panose="02020603050405020304" pitchFamily="18" charset="0"/>
                <a:cs typeface="Times New Roman" panose="02020603050405020304" pitchFamily="18" charset="0"/>
              </a:rPr>
              <a:t>  </a:t>
            </a: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Observation</a:t>
            </a:r>
            <a:endPar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nSpc>
                <a:spcPct val="170000"/>
              </a:lnSpc>
              <a:buFont typeface="Wingdings" panose="05000000000000000000" pitchFamily="2" charset="2"/>
              <a:buChar char=""/>
            </a:pPr>
            <a:r>
              <a:rPr lang="en-IN" sz="2600" dirty="0">
                <a:latin typeface="Times New Roman" panose="02020603050405020304" pitchFamily="18" charset="0"/>
                <a:ea typeface="Calibri" panose="020F0502020204030204" pitchFamily="34" charset="0"/>
                <a:cs typeface="Times New Roman" panose="02020603050405020304" pitchFamily="18" charset="0"/>
              </a:rPr>
              <a:t>Box plot for each pair of categorical features that shows the relation with the median sale price for all the sub categories in each categorical feature. And also for continuous numerical variables I have used reg plot to show the relationship between continuous numerical variable and target variable.</a:t>
            </a:r>
          </a:p>
          <a:p>
            <a:pPr marL="342900" indent="-342900">
              <a:lnSpc>
                <a:spcPct val="170000"/>
              </a:lnSpc>
              <a:spcAft>
                <a:spcPts val="800"/>
              </a:spcAft>
              <a:buFont typeface="Wingdings" panose="05000000000000000000" pitchFamily="2" charset="2"/>
              <a:buChar char=""/>
            </a:pPr>
            <a:r>
              <a:rPr lang="en-IN" sz="2600" dirty="0">
                <a:latin typeface="Times New Roman" panose="02020603050405020304" pitchFamily="18" charset="0"/>
                <a:ea typeface="Calibri" panose="020F0502020204030204" pitchFamily="34" charset="0"/>
                <a:cs typeface="Times New Roman" panose="02020603050405020304" pitchFamily="18" charset="0"/>
              </a:rPr>
              <a:t>Found that there is a linear relationship between continuous numerical variable and </a:t>
            </a:r>
            <a:r>
              <a:rPr lang="en-IN" sz="2600" dirty="0" err="1">
                <a:latin typeface="Times New Roman" panose="02020603050405020304" pitchFamily="18" charset="0"/>
                <a:ea typeface="Calibri" panose="020F0502020204030204" pitchFamily="34" charset="0"/>
                <a:cs typeface="Times New Roman" panose="02020603050405020304" pitchFamily="18" charset="0"/>
              </a:rPr>
              <a:t>SalesPrice</a:t>
            </a:r>
            <a:r>
              <a:rPr lang="en-IN" sz="2600" dirty="0">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gn="just">
              <a:lnSpc>
                <a:spcPct val="170000"/>
              </a:lnSpc>
              <a:spcAft>
                <a:spcPts val="800"/>
              </a:spcAft>
              <a:buFont typeface="Wingdings" panose="05000000000000000000" pitchFamily="2" charset="2"/>
              <a:buChar char=""/>
            </a:pPr>
            <a:r>
              <a:rPr lang="en-IN" sz="2600" dirty="0">
                <a:latin typeface="Times New Roman" panose="02020603050405020304" pitchFamily="18" charset="0"/>
                <a:ea typeface="Calibri" panose="020F0502020204030204" pitchFamily="34" charset="0"/>
                <a:cs typeface="Times New Roman" panose="02020603050405020304" pitchFamily="18" charset="0"/>
              </a:rPr>
              <a:t>we can observe these features are having outliers '</a:t>
            </a:r>
            <a:r>
              <a:rPr lang="en-IN" sz="2600" dirty="0" err="1">
                <a:latin typeface="Times New Roman" panose="02020603050405020304" pitchFamily="18" charset="0"/>
                <a:ea typeface="Calibri" panose="020F0502020204030204" pitchFamily="34" charset="0"/>
                <a:cs typeface="Times New Roman" panose="02020603050405020304" pitchFamily="18" charset="0"/>
              </a:rPr>
              <a:t>LotFrontage</a:t>
            </a:r>
            <a:r>
              <a:rPr lang="en-IN" sz="2600" dirty="0">
                <a:latin typeface="Times New Roman" panose="02020603050405020304" pitchFamily="18" charset="0"/>
                <a:ea typeface="Calibri" panose="020F0502020204030204" pitchFamily="34" charset="0"/>
                <a:cs typeface="Times New Roman" panose="02020603050405020304" pitchFamily="18" charset="0"/>
              </a:rPr>
              <a:t>', 'LotArea','</a:t>
            </a:r>
            <a:r>
              <a:rPr lang="en-IN" sz="2600" dirty="0" err="1">
                <a:latin typeface="Times New Roman" panose="02020603050405020304" pitchFamily="18" charset="0"/>
                <a:ea typeface="Calibri" panose="020F0502020204030204" pitchFamily="34" charset="0"/>
                <a:cs typeface="Times New Roman" panose="02020603050405020304" pitchFamily="18" charset="0"/>
              </a:rPr>
              <a:t>MasVnrArea</a:t>
            </a:r>
            <a:r>
              <a:rPr lang="en-IN" sz="2600" dirty="0">
                <a:latin typeface="Times New Roman" panose="02020603050405020304" pitchFamily="18" charset="0"/>
                <a:ea typeface="Calibri" panose="020F0502020204030204" pitchFamily="34" charset="0"/>
                <a:cs typeface="Times New Roman" panose="02020603050405020304" pitchFamily="18" charset="0"/>
              </a:rPr>
              <a:t>’, 'BsmtFinSF1', 'BsmtFinType2', 'BsmtFinSF2', '</a:t>
            </a:r>
            <a:r>
              <a:rPr lang="en-IN" sz="2600" dirty="0" err="1">
                <a:latin typeface="Times New Roman" panose="02020603050405020304" pitchFamily="18" charset="0"/>
                <a:ea typeface="Calibri" panose="020F0502020204030204" pitchFamily="34" charset="0"/>
                <a:cs typeface="Times New Roman" panose="02020603050405020304" pitchFamily="18" charset="0"/>
              </a:rPr>
              <a:t>BsmtUnfSF</a:t>
            </a:r>
            <a:r>
              <a:rPr lang="en-IN" sz="2600" dirty="0">
                <a:latin typeface="Times New Roman" panose="02020603050405020304" pitchFamily="18" charset="0"/>
                <a:ea typeface="Calibri" panose="020F0502020204030204" pitchFamily="34" charset="0"/>
                <a:cs typeface="Times New Roman" panose="02020603050405020304" pitchFamily="18" charset="0"/>
              </a:rPr>
              <a:t>', 'TotalBsmtSF','1stFlrSF', '</a:t>
            </a:r>
            <a:r>
              <a:rPr lang="en-IN" sz="2600" dirty="0" err="1">
                <a:latin typeface="Times New Roman" panose="02020603050405020304" pitchFamily="18" charset="0"/>
                <a:ea typeface="Calibri" panose="020F0502020204030204" pitchFamily="34" charset="0"/>
                <a:cs typeface="Times New Roman" panose="02020603050405020304" pitchFamily="18" charset="0"/>
              </a:rPr>
              <a:t>LowQualFinSF</a:t>
            </a:r>
            <a:r>
              <a:rPr lang="en-IN" sz="2600" dirty="0">
                <a:latin typeface="Times New Roman" panose="02020603050405020304" pitchFamily="18" charset="0"/>
                <a:ea typeface="Calibri" panose="020F0502020204030204" pitchFamily="34" charset="0"/>
                <a:cs typeface="Times New Roman" panose="02020603050405020304" pitchFamily="18" charset="0"/>
              </a:rPr>
              <a:t>', '</a:t>
            </a:r>
            <a:r>
              <a:rPr lang="en-IN" sz="2600" dirty="0" err="1">
                <a:latin typeface="Times New Roman" panose="02020603050405020304" pitchFamily="18" charset="0"/>
                <a:ea typeface="Calibri" panose="020F0502020204030204" pitchFamily="34" charset="0"/>
                <a:cs typeface="Times New Roman" panose="02020603050405020304" pitchFamily="18" charset="0"/>
              </a:rPr>
              <a:t>GrLivArea</a:t>
            </a:r>
            <a:r>
              <a:rPr lang="en-IN" sz="2600" dirty="0">
                <a:latin typeface="Times New Roman" panose="02020603050405020304" pitchFamily="18" charset="0"/>
                <a:ea typeface="Calibri" panose="020F0502020204030204" pitchFamily="34" charset="0"/>
                <a:cs typeface="Times New Roman" panose="02020603050405020304" pitchFamily="18" charset="0"/>
              </a:rPr>
              <a:t>’, '</a:t>
            </a:r>
            <a:r>
              <a:rPr lang="en-IN" sz="2600" dirty="0" err="1">
                <a:latin typeface="Times New Roman" panose="02020603050405020304" pitchFamily="18" charset="0"/>
                <a:ea typeface="Calibri" panose="020F0502020204030204" pitchFamily="34" charset="0"/>
                <a:cs typeface="Times New Roman" panose="02020603050405020304" pitchFamily="18" charset="0"/>
              </a:rPr>
              <a:t>GarageArea</a:t>
            </a:r>
            <a:r>
              <a:rPr lang="en-IN" sz="2600" dirty="0">
                <a:latin typeface="Times New Roman" panose="02020603050405020304" pitchFamily="18" charset="0"/>
                <a:ea typeface="Calibri" panose="020F0502020204030204" pitchFamily="34" charset="0"/>
                <a:cs typeface="Times New Roman" panose="02020603050405020304" pitchFamily="18" charset="0"/>
              </a:rPr>
              <a:t>’, '</a:t>
            </a:r>
            <a:r>
              <a:rPr lang="en-IN" sz="2600" dirty="0" err="1">
                <a:latin typeface="Times New Roman" panose="02020603050405020304" pitchFamily="18" charset="0"/>
                <a:ea typeface="Calibri" panose="020F0502020204030204" pitchFamily="34" charset="0"/>
                <a:cs typeface="Times New Roman" panose="02020603050405020304" pitchFamily="18" charset="0"/>
              </a:rPr>
              <a:t>WoodDeckSF</a:t>
            </a:r>
            <a:r>
              <a:rPr lang="en-IN" sz="2600" dirty="0">
                <a:latin typeface="Times New Roman" panose="02020603050405020304" pitchFamily="18" charset="0"/>
                <a:ea typeface="Calibri" panose="020F0502020204030204" pitchFamily="34" charset="0"/>
                <a:cs typeface="Times New Roman" panose="02020603050405020304" pitchFamily="18" charset="0"/>
              </a:rPr>
              <a:t>', '</a:t>
            </a:r>
            <a:r>
              <a:rPr lang="en-IN" sz="2600" dirty="0" err="1">
                <a:latin typeface="Times New Roman" panose="02020603050405020304" pitchFamily="18" charset="0"/>
                <a:ea typeface="Calibri" panose="020F0502020204030204" pitchFamily="34" charset="0"/>
                <a:cs typeface="Times New Roman" panose="02020603050405020304" pitchFamily="18" charset="0"/>
              </a:rPr>
              <a:t>OpenPorchSF</a:t>
            </a:r>
            <a:r>
              <a:rPr lang="en-IN" sz="2600" dirty="0">
                <a:latin typeface="Times New Roman" panose="02020603050405020304" pitchFamily="18" charset="0"/>
                <a:ea typeface="Calibri" panose="020F0502020204030204" pitchFamily="34" charset="0"/>
                <a:cs typeface="Times New Roman" panose="02020603050405020304" pitchFamily="18" charset="0"/>
              </a:rPr>
              <a:t>', '</a:t>
            </a:r>
            <a:r>
              <a:rPr lang="en-IN" sz="2600" dirty="0" err="1">
                <a:latin typeface="Times New Roman" panose="02020603050405020304" pitchFamily="18" charset="0"/>
                <a:ea typeface="Calibri" panose="020F0502020204030204" pitchFamily="34" charset="0"/>
                <a:cs typeface="Times New Roman" panose="02020603050405020304" pitchFamily="18" charset="0"/>
              </a:rPr>
              <a:t>EnclosedPorch</a:t>
            </a:r>
            <a:r>
              <a:rPr lang="en-IN" sz="2600" dirty="0">
                <a:latin typeface="Times New Roman" panose="02020603050405020304" pitchFamily="18" charset="0"/>
                <a:ea typeface="Calibri" panose="020F0502020204030204" pitchFamily="34" charset="0"/>
                <a:cs typeface="Times New Roman" panose="02020603050405020304" pitchFamily="18" charset="0"/>
              </a:rPr>
              <a:t>', '3SsnPorch', '</a:t>
            </a:r>
            <a:r>
              <a:rPr lang="en-IN" sz="2600" dirty="0" err="1">
                <a:latin typeface="Times New Roman" panose="02020603050405020304" pitchFamily="18" charset="0"/>
                <a:ea typeface="Calibri" panose="020F0502020204030204" pitchFamily="34" charset="0"/>
                <a:cs typeface="Times New Roman" panose="02020603050405020304" pitchFamily="18" charset="0"/>
              </a:rPr>
              <a:t>ScreenPorch</a:t>
            </a:r>
            <a:r>
              <a:rPr lang="en-IN" sz="2600" dirty="0">
                <a:latin typeface="Times New Roman" panose="02020603050405020304" pitchFamily="18" charset="0"/>
                <a:ea typeface="Calibri" panose="020F0502020204030204" pitchFamily="34" charset="0"/>
                <a:cs typeface="Times New Roman" panose="02020603050405020304" pitchFamily="18" charset="0"/>
              </a:rPr>
              <a:t>', '</a:t>
            </a:r>
            <a:r>
              <a:rPr lang="en-IN" sz="2600" dirty="0" err="1">
                <a:latin typeface="Times New Roman" panose="02020603050405020304" pitchFamily="18" charset="0"/>
                <a:ea typeface="Calibri" panose="020F0502020204030204" pitchFamily="34" charset="0"/>
                <a:cs typeface="Times New Roman" panose="02020603050405020304" pitchFamily="18" charset="0"/>
              </a:rPr>
              <a:t>PoolArea</a:t>
            </a:r>
            <a:r>
              <a:rPr lang="en-IN" sz="2600" dirty="0">
                <a:latin typeface="Times New Roman" panose="02020603050405020304" pitchFamily="18" charset="0"/>
                <a:ea typeface="Calibri" panose="020F0502020204030204" pitchFamily="34" charset="0"/>
                <a:cs typeface="Times New Roman" panose="02020603050405020304" pitchFamily="18" charset="0"/>
              </a:rPr>
              <a:t>','Fence’, '</a:t>
            </a:r>
            <a:r>
              <a:rPr lang="en-IN" sz="2600" dirty="0" err="1">
                <a:latin typeface="Times New Roman" panose="02020603050405020304" pitchFamily="18" charset="0"/>
                <a:ea typeface="Calibri" panose="020F0502020204030204" pitchFamily="34" charset="0"/>
                <a:cs typeface="Times New Roman" panose="02020603050405020304" pitchFamily="18" charset="0"/>
              </a:rPr>
              <a:t>MiscVal</a:t>
            </a:r>
            <a:r>
              <a:rPr lang="en-IN" sz="2600" dirty="0">
                <a:latin typeface="Times New Roman" panose="02020603050405020304" pitchFamily="18" charset="0"/>
                <a:ea typeface="Calibri" panose="020F0502020204030204" pitchFamily="34" charset="0"/>
                <a:cs typeface="Times New Roman" panose="02020603050405020304" pitchFamily="18" charset="0"/>
              </a:rPr>
              <a:t>’, '</a:t>
            </a:r>
            <a:r>
              <a:rPr lang="en-IN" sz="2600" dirty="0" err="1">
                <a:latin typeface="Times New Roman" panose="02020603050405020304" pitchFamily="18" charset="0"/>
                <a:ea typeface="Calibri" panose="020F0502020204030204" pitchFamily="34" charset="0"/>
                <a:cs typeface="Times New Roman" panose="02020603050405020304" pitchFamily="18" charset="0"/>
              </a:rPr>
              <a:t>SaleType</a:t>
            </a:r>
            <a:r>
              <a:rPr lang="en-IN" sz="2600" dirty="0">
                <a:latin typeface="Times New Roman" panose="02020603050405020304" pitchFamily="18" charset="0"/>
                <a:ea typeface="Calibri" panose="020F0502020204030204" pitchFamily="34" charset="0"/>
                <a:cs typeface="Times New Roman" panose="02020603050405020304" pitchFamily="18" charset="0"/>
              </a:rPr>
              <a:t>’,  '</a:t>
            </a:r>
            <a:r>
              <a:rPr lang="en-IN" sz="2600" dirty="0" err="1">
                <a:latin typeface="Times New Roman" panose="02020603050405020304" pitchFamily="18" charset="0"/>
                <a:ea typeface="Calibri" panose="020F0502020204030204" pitchFamily="34" charset="0"/>
                <a:cs typeface="Times New Roman" panose="02020603050405020304" pitchFamily="18" charset="0"/>
              </a:rPr>
              <a:t>SaleCondition</a:t>
            </a:r>
            <a:r>
              <a:rPr lang="en-IN" sz="2600" dirty="0">
                <a:latin typeface="Times New Roman" panose="02020603050405020304" pitchFamily="18" charset="0"/>
                <a:ea typeface="Calibri" panose="020F0502020204030204" pitchFamily="34" charset="0"/>
                <a:cs typeface="Times New Roman" panose="02020603050405020304" pitchFamily="18" charset="0"/>
              </a:rPr>
              <a:t>' we will try to remove outliers with </a:t>
            </a:r>
            <a:r>
              <a:rPr lang="en-IN" sz="2600" dirty="0" err="1">
                <a:latin typeface="Times New Roman" panose="02020603050405020304" pitchFamily="18" charset="0"/>
                <a:ea typeface="Calibri" panose="020F0502020204030204" pitchFamily="34" charset="0"/>
                <a:cs typeface="Times New Roman" panose="02020603050405020304" pitchFamily="18" charset="0"/>
              </a:rPr>
              <a:t>zscore</a:t>
            </a:r>
            <a:endParaRPr lang="en-IN" sz="2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408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BEE0F7-96D0-425E-BAC0-1C3A4CA1DDA5}"/>
              </a:ext>
            </a:extLst>
          </p:cNvPr>
          <p:cNvSpPr txBox="1"/>
          <p:nvPr/>
        </p:nvSpPr>
        <p:spPr>
          <a:xfrm>
            <a:off x="1053852" y="445370"/>
            <a:ext cx="9361040" cy="615553"/>
          </a:xfrm>
          <a:prstGeom prst="rect">
            <a:avLst/>
          </a:prstGeom>
          <a:noFill/>
        </p:spPr>
        <p:txBody>
          <a:bodyPr wrap="square">
            <a:spAutoFit/>
          </a:bodyPr>
          <a:lstStyle/>
          <a:p>
            <a:pPr algn="ctr" defTabSz="457063">
              <a:spcBef>
                <a:spcPct val="0"/>
              </a:spcBef>
            </a:pPr>
            <a:r>
              <a:rPr lang="en-US"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Distplot</a:t>
            </a: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before R</a:t>
            </a:r>
            <a:r>
              <a:rPr lang="x-none"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emoving outliers by Zscore</a:t>
            </a:r>
          </a:p>
        </p:txBody>
      </p:sp>
      <p:pic>
        <p:nvPicPr>
          <p:cNvPr id="7" name="Picture 6"/>
          <p:cNvPicPr>
            <a:picLocks noChangeAspect="1"/>
          </p:cNvPicPr>
          <p:nvPr/>
        </p:nvPicPr>
        <p:blipFill>
          <a:blip r:embed="rId2"/>
          <a:stretch>
            <a:fillRect/>
          </a:stretch>
        </p:blipFill>
        <p:spPr>
          <a:xfrm>
            <a:off x="349658" y="1340768"/>
            <a:ext cx="11679280" cy="5039428"/>
          </a:xfrm>
          <a:prstGeom prst="rect">
            <a:avLst/>
          </a:prstGeom>
          <a:ln w="22225">
            <a:solidFill>
              <a:schemeClr val="bg2">
                <a:lumMod val="75000"/>
              </a:schemeClr>
            </a:solidFill>
          </a:ln>
        </p:spPr>
      </p:pic>
    </p:spTree>
    <p:extLst>
      <p:ext uri="{BB962C8B-B14F-4D97-AF65-F5344CB8AC3E}">
        <p14:creationId xmlns:p14="http://schemas.microsoft.com/office/powerpoint/2010/main" val="28296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BBEE0F7-96D0-425E-BAC0-1C3A4CA1DDA5}"/>
              </a:ext>
            </a:extLst>
          </p:cNvPr>
          <p:cNvSpPr txBox="1"/>
          <p:nvPr/>
        </p:nvSpPr>
        <p:spPr>
          <a:xfrm>
            <a:off x="2638028" y="241360"/>
            <a:ext cx="8352928" cy="615553"/>
          </a:xfrm>
          <a:prstGeom prst="rect">
            <a:avLst/>
          </a:prstGeom>
          <a:noFill/>
        </p:spPr>
        <p:txBody>
          <a:bodyPr wrap="square">
            <a:spAutoFit/>
          </a:bodyPr>
          <a:lstStyle/>
          <a:p>
            <a:pPr algn="ctr" defTabSz="457063">
              <a:spcBef>
                <a:spcPct val="0"/>
              </a:spcBef>
            </a:pPr>
            <a:r>
              <a:rPr lang="en-US"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Distplot</a:t>
            </a: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before R</a:t>
            </a:r>
            <a:r>
              <a:rPr lang="x-none"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emoving outliers by Zscore</a:t>
            </a:r>
          </a:p>
        </p:txBody>
      </p:sp>
      <p:pic>
        <p:nvPicPr>
          <p:cNvPr id="7" name="Picture 6"/>
          <p:cNvPicPr>
            <a:picLocks noChangeAspect="1"/>
          </p:cNvPicPr>
          <p:nvPr/>
        </p:nvPicPr>
        <p:blipFill>
          <a:blip r:embed="rId2"/>
          <a:stretch>
            <a:fillRect/>
          </a:stretch>
        </p:blipFill>
        <p:spPr>
          <a:xfrm>
            <a:off x="117748" y="826135"/>
            <a:ext cx="11669754" cy="5896798"/>
          </a:xfrm>
          <a:prstGeom prst="rect">
            <a:avLst/>
          </a:prstGeom>
          <a:ln w="22225">
            <a:solidFill>
              <a:schemeClr val="bg2">
                <a:lumMod val="75000"/>
              </a:schemeClr>
            </a:solidFill>
          </a:ln>
        </p:spPr>
      </p:pic>
    </p:spTree>
    <p:extLst>
      <p:ext uri="{BB962C8B-B14F-4D97-AF65-F5344CB8AC3E}">
        <p14:creationId xmlns:p14="http://schemas.microsoft.com/office/powerpoint/2010/main" val="409961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a:xfrm>
            <a:off x="765820" y="188640"/>
            <a:ext cx="9402274" cy="1400530"/>
          </a:xfrm>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197868" y="1052736"/>
            <a:ext cx="9829799" cy="4680520"/>
          </a:xfrm>
        </p:spPr>
        <p:txBody>
          <a:bodyPr>
            <a:noAutofit/>
          </a:bodyPr>
          <a:lstStyle/>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Overview.</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Problem Statement.</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Problem Understanding.</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What is Housing Price Prediction?</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Importance of housing price prediction.</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Exploratory data analysis.</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Visualizations.</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Analysis.</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Data cleaning steps.</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Model Building.</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Hyper Parameter Tunning.</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Conclusion.</a:t>
            </a:r>
          </a:p>
          <a:p>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54252" y="1124736"/>
            <a:ext cx="2781688" cy="5449060"/>
          </a:xfrm>
          <a:prstGeom prst="rect">
            <a:avLst/>
          </a:prstGeom>
          <a:ln w="22225">
            <a:solidFill>
              <a:schemeClr val="bg2">
                <a:lumMod val="75000"/>
              </a:schemeClr>
            </a:solidFill>
          </a:ln>
        </p:spPr>
      </p:pic>
      <p:pic>
        <p:nvPicPr>
          <p:cNvPr id="3" name="Picture 2"/>
          <p:cNvPicPr>
            <a:picLocks noChangeAspect="1"/>
          </p:cNvPicPr>
          <p:nvPr/>
        </p:nvPicPr>
        <p:blipFill>
          <a:blip r:embed="rId3"/>
          <a:stretch>
            <a:fillRect/>
          </a:stretch>
        </p:blipFill>
        <p:spPr>
          <a:xfrm>
            <a:off x="7228507" y="1106333"/>
            <a:ext cx="2410161" cy="5649113"/>
          </a:xfrm>
          <a:prstGeom prst="rect">
            <a:avLst/>
          </a:prstGeom>
          <a:ln w="22225">
            <a:solidFill>
              <a:schemeClr val="bg2">
                <a:lumMod val="75000"/>
              </a:schemeClr>
            </a:solidFill>
          </a:ln>
        </p:spPr>
      </p:pic>
      <p:pic>
        <p:nvPicPr>
          <p:cNvPr id="4" name="Picture 3"/>
          <p:cNvPicPr>
            <a:picLocks noChangeAspect="1"/>
          </p:cNvPicPr>
          <p:nvPr/>
        </p:nvPicPr>
        <p:blipFill>
          <a:blip r:embed="rId4"/>
          <a:stretch>
            <a:fillRect/>
          </a:stretch>
        </p:blipFill>
        <p:spPr>
          <a:xfrm>
            <a:off x="9640742" y="1089824"/>
            <a:ext cx="2286319" cy="2600688"/>
          </a:xfrm>
          <a:prstGeom prst="rect">
            <a:avLst/>
          </a:prstGeom>
          <a:ln w="22225">
            <a:solidFill>
              <a:schemeClr val="bg2">
                <a:lumMod val="75000"/>
              </a:schemeClr>
            </a:solidFill>
          </a:ln>
        </p:spPr>
      </p:pic>
      <p:sp>
        <p:nvSpPr>
          <p:cNvPr id="6" name="Rectangle 5"/>
          <p:cNvSpPr/>
          <p:nvPr/>
        </p:nvSpPr>
        <p:spPr>
          <a:xfrm>
            <a:off x="261764" y="1412776"/>
            <a:ext cx="4392488" cy="4555093"/>
          </a:xfrm>
          <a:prstGeom prst="rect">
            <a:avLst/>
          </a:prstGeom>
        </p:spPr>
        <p:txBody>
          <a:bodyPr wrap="square">
            <a:spAutoFit/>
          </a:bodyPr>
          <a:lstStyle/>
          <a:p>
            <a:pPr algn="just"/>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Observation</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After removing applying </a:t>
            </a:r>
            <a:r>
              <a:rPr lang="en-US" sz="2000" dirty="0" err="1">
                <a:latin typeface="Times New Roman" panose="02020603050405020304" pitchFamily="18" charset="0"/>
                <a:cs typeface="Times New Roman" panose="02020603050405020304" pitchFamily="18" charset="0"/>
              </a:rPr>
              <a:t>Zscore</a:t>
            </a:r>
            <a:r>
              <a:rPr lang="en-US" sz="2000" dirty="0">
                <a:latin typeface="Times New Roman" panose="02020603050405020304" pitchFamily="18" charset="0"/>
                <a:cs typeface="Times New Roman" panose="02020603050405020304" pitchFamily="18" charset="0"/>
              </a:rPr>
              <a:t> method data loss is 4.2%, Which is less than 5%. </a:t>
            </a:r>
          </a:p>
          <a:p>
            <a:pPr marL="3429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Still some feature are having </a:t>
            </a:r>
            <a:r>
              <a:rPr lang="en-US" sz="2000" dirty="0" err="1">
                <a:latin typeface="Times New Roman" panose="02020603050405020304" pitchFamily="18" charset="0"/>
                <a:cs typeface="Times New Roman" panose="02020603050405020304" pitchFamily="18" charset="0"/>
              </a:rPr>
              <a:t>skewness</a:t>
            </a:r>
            <a:r>
              <a:rPr lang="en-US" sz="2000" dirty="0">
                <a:latin typeface="Times New Roman" panose="02020603050405020304" pitchFamily="18" charset="0"/>
                <a:cs typeface="Times New Roman" panose="02020603050405020304" pitchFamily="18" charset="0"/>
              </a:rPr>
              <a:t> or outlier present. </a:t>
            </a:r>
          </a:p>
          <a:p>
            <a:pPr marL="342900" indent="-342900" algn="just">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Now we will do </a:t>
            </a:r>
            <a:r>
              <a:rPr lang="en-US" sz="2000" b="1" dirty="0">
                <a:latin typeface="Times New Roman" panose="02020603050405020304" pitchFamily="18" charset="0"/>
                <a:cs typeface="Times New Roman" panose="02020603050405020304" pitchFamily="18" charset="0"/>
              </a:rPr>
              <a:t>power transformation technique to treat the </a:t>
            </a:r>
            <a:r>
              <a:rPr lang="en-US" sz="2000" b="1" dirty="0" err="1">
                <a:latin typeface="Times New Roman" panose="02020603050405020304" pitchFamily="18" charset="0"/>
                <a:cs typeface="Times New Roman" panose="02020603050405020304" pitchFamily="18" charset="0"/>
              </a:rPr>
              <a:t>skewness</a:t>
            </a:r>
            <a:r>
              <a:rPr lang="en-US" sz="2000" b="1" dirty="0">
                <a:latin typeface="Times New Roman" panose="02020603050405020304" pitchFamily="18" charset="0"/>
                <a:cs typeface="Times New Roman" panose="02020603050405020304" pitchFamily="18" charset="0"/>
              </a:rPr>
              <a:t> in the data yeo-</a:t>
            </a:r>
            <a:r>
              <a:rPr lang="en-US" sz="2000" b="1" dirty="0" err="1">
                <a:latin typeface="Times New Roman" panose="02020603050405020304" pitchFamily="18" charset="0"/>
                <a:cs typeface="Times New Roman" panose="02020603050405020304" pitchFamily="18" charset="0"/>
              </a:rPr>
              <a:t>johnson</a:t>
            </a:r>
            <a:r>
              <a:rPr lang="en-US" sz="2000" b="1" dirty="0">
                <a:latin typeface="Times New Roman" panose="02020603050405020304" pitchFamily="18" charset="0"/>
                <a:cs typeface="Times New Roman" panose="02020603050405020304" pitchFamily="18" charset="0"/>
                <a:hlinkClick r:id="rId5"/>
              </a:rPr>
              <a:t>¶</a:t>
            </a:r>
            <a:endParaRPr lang="en-US" sz="2000" b="1" dirty="0">
              <a:latin typeface="Times New Roman" panose="02020603050405020304" pitchFamily="18" charset="0"/>
              <a:cs typeface="Times New Roman" panose="02020603050405020304" pitchFamily="18" charset="0"/>
            </a:endParaRPr>
          </a:p>
          <a:p>
            <a:br>
              <a:rPr lang="en-US" dirty="0"/>
            </a:br>
            <a:endParaRPr lang="en-US" dirty="0"/>
          </a:p>
        </p:txBody>
      </p:sp>
    </p:spTree>
    <p:extLst>
      <p:ext uri="{BB962C8B-B14F-4D97-AF65-F5344CB8AC3E}">
        <p14:creationId xmlns:p14="http://schemas.microsoft.com/office/powerpoint/2010/main" val="253697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755" y="1268760"/>
            <a:ext cx="12067070" cy="5249723"/>
          </a:xfrm>
          <a:prstGeom prst="rect">
            <a:avLst/>
          </a:prstGeom>
          <a:ln w="22225">
            <a:solidFill>
              <a:schemeClr val="bg2">
                <a:lumMod val="75000"/>
              </a:schemeClr>
            </a:solidFill>
          </a:ln>
        </p:spPr>
      </p:pic>
      <p:sp>
        <p:nvSpPr>
          <p:cNvPr id="5" name="TextBox 4">
            <a:extLst>
              <a:ext uri="{FF2B5EF4-FFF2-40B4-BE49-F238E27FC236}">
                <a16:creationId xmlns:a16="http://schemas.microsoft.com/office/drawing/2014/main" id="{ABBEE0F7-96D0-425E-BAC0-1C3A4CA1DDA5}"/>
              </a:ext>
            </a:extLst>
          </p:cNvPr>
          <p:cNvSpPr txBox="1"/>
          <p:nvPr/>
        </p:nvSpPr>
        <p:spPr>
          <a:xfrm>
            <a:off x="121755" y="339517"/>
            <a:ext cx="11589281" cy="615553"/>
          </a:xfrm>
          <a:prstGeom prst="rect">
            <a:avLst/>
          </a:prstGeom>
          <a:noFill/>
        </p:spPr>
        <p:txBody>
          <a:bodyPr wrap="square">
            <a:spAutoFit/>
          </a:bodyPr>
          <a:lstStyle/>
          <a:p>
            <a:pPr algn="ctr" defTabSz="457063">
              <a:spcBef>
                <a:spcPct val="0"/>
              </a:spcBef>
            </a:pPr>
            <a:r>
              <a:rPr lang="en-US"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Distplot</a:t>
            </a: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power transformation technique ‘yeo-Johnson’</a:t>
            </a:r>
            <a:endParaRPr lang="x-none"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96419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748" y="1196752"/>
            <a:ext cx="11908765" cy="5165574"/>
          </a:xfrm>
          <a:prstGeom prst="rect">
            <a:avLst/>
          </a:prstGeom>
          <a:ln w="22225">
            <a:solidFill>
              <a:schemeClr val="bg2">
                <a:lumMod val="75000"/>
              </a:schemeClr>
            </a:solidFill>
          </a:ln>
        </p:spPr>
      </p:pic>
      <p:sp>
        <p:nvSpPr>
          <p:cNvPr id="4" name="TextBox 3">
            <a:extLst>
              <a:ext uri="{FF2B5EF4-FFF2-40B4-BE49-F238E27FC236}">
                <a16:creationId xmlns:a16="http://schemas.microsoft.com/office/drawing/2014/main" id="{ABBEE0F7-96D0-425E-BAC0-1C3A4CA1DDA5}"/>
              </a:ext>
            </a:extLst>
          </p:cNvPr>
          <p:cNvSpPr txBox="1"/>
          <p:nvPr/>
        </p:nvSpPr>
        <p:spPr>
          <a:xfrm>
            <a:off x="121755" y="339517"/>
            <a:ext cx="11589281" cy="615553"/>
          </a:xfrm>
          <a:prstGeom prst="rect">
            <a:avLst/>
          </a:prstGeom>
          <a:noFill/>
        </p:spPr>
        <p:txBody>
          <a:bodyPr wrap="square">
            <a:spAutoFit/>
          </a:bodyPr>
          <a:lstStyle/>
          <a:p>
            <a:pPr algn="ctr" defTabSz="457063">
              <a:spcBef>
                <a:spcPct val="0"/>
              </a:spcBef>
            </a:pPr>
            <a:r>
              <a:rPr lang="en-US"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Distplot</a:t>
            </a: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power transformation technique ‘yeo-Johnson’</a:t>
            </a:r>
            <a:endParaRPr lang="x-none"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98791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3852" y="908720"/>
            <a:ext cx="10081120" cy="3416320"/>
          </a:xfrm>
          <a:prstGeom prst="rect">
            <a:avLst/>
          </a:prstGeom>
        </p:spPr>
        <p:txBody>
          <a:bodyPr wrap="square">
            <a:spAutoFit/>
          </a:bodyPr>
          <a:lstStyle/>
          <a:p>
            <a:pPr algn="ctr">
              <a:lnSpc>
                <a:spcPct val="150000"/>
              </a:lnSpc>
            </a:pP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Observation</a:t>
            </a:r>
          </a:p>
          <a:p>
            <a:pPr marL="342900" indent="-342900" algn="just">
              <a:lnSpc>
                <a:spcPct val="150000"/>
              </a:lnSpc>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After applying  power transformation technique to treat the </a:t>
            </a:r>
            <a:r>
              <a:rPr lang="en-US" sz="2200" dirty="0" err="1">
                <a:latin typeface="Times New Roman" panose="02020603050405020304" pitchFamily="18" charset="0"/>
                <a:cs typeface="Times New Roman" panose="02020603050405020304" pitchFamily="18" charset="0"/>
              </a:rPr>
              <a:t>skewness</a:t>
            </a:r>
            <a:r>
              <a:rPr lang="en-US" sz="2200" dirty="0">
                <a:latin typeface="Times New Roman" panose="02020603050405020304" pitchFamily="18" charset="0"/>
                <a:cs typeface="Times New Roman" panose="02020603050405020304" pitchFamily="18" charset="0"/>
              </a:rPr>
              <a:t> in the data yeo-Johnson, </a:t>
            </a:r>
            <a:r>
              <a:rPr lang="en-US" sz="2200" dirty="0" err="1">
                <a:latin typeface="Times New Roman" panose="02020603050405020304" pitchFamily="18" charset="0"/>
                <a:cs typeface="Times New Roman" panose="02020603050405020304" pitchFamily="18" charset="0"/>
              </a:rPr>
              <a:t>skewness</a:t>
            </a:r>
            <a:r>
              <a:rPr lang="en-US" sz="2200" dirty="0">
                <a:latin typeface="Times New Roman" panose="02020603050405020304" pitchFamily="18" charset="0"/>
                <a:cs typeface="Times New Roman" panose="02020603050405020304" pitchFamily="18" charset="0"/>
              </a:rPr>
              <a:t> is </a:t>
            </a:r>
            <a:r>
              <a:rPr lang="en-US" sz="2200" dirty="0" err="1">
                <a:latin typeface="Times New Roman" panose="02020603050405020304" pitchFamily="18" charset="0"/>
                <a:cs typeface="Times New Roman" panose="02020603050405020304" pitchFamily="18" charset="0"/>
              </a:rPr>
              <a:t>decresed</a:t>
            </a:r>
            <a:r>
              <a:rPr lang="en-US" sz="2200" dirty="0">
                <a:latin typeface="Times New Roman" panose="02020603050405020304" pitchFamily="18" charset="0"/>
                <a:cs typeface="Times New Roman" panose="02020603050405020304" pitchFamily="18" charset="0"/>
              </a:rPr>
              <a:t> but some of columns still having lots of outlier so we will drop them. </a:t>
            </a:r>
          </a:p>
          <a:p>
            <a:pPr marL="342900" indent="-342900" algn="just">
              <a:lnSpc>
                <a:spcPct val="150000"/>
              </a:lnSpc>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These are some columns </a:t>
            </a:r>
            <a:r>
              <a:rPr lang="en-US" sz="2200" dirty="0" err="1">
                <a:latin typeface="Times New Roman" panose="02020603050405020304" pitchFamily="18" charset="0"/>
                <a:cs typeface="Times New Roman" panose="02020603050405020304" pitchFamily="18" charset="0"/>
              </a:rPr>
              <a:t>MiscVal</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PoolArea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ScreenPorch</a:t>
            </a:r>
            <a:r>
              <a:rPr lang="en-US" sz="2200" dirty="0">
                <a:latin typeface="Times New Roman" panose="02020603050405020304" pitchFamily="18" charset="0"/>
                <a:cs typeface="Times New Roman" panose="02020603050405020304" pitchFamily="18" charset="0"/>
              </a:rPr>
              <a:t>, 3SsnPorch, </a:t>
            </a:r>
            <a:r>
              <a:rPr lang="en-US" sz="2200" dirty="0" err="1">
                <a:latin typeface="Times New Roman" panose="02020603050405020304" pitchFamily="18" charset="0"/>
                <a:cs typeface="Times New Roman" panose="02020603050405020304" pitchFamily="18" charset="0"/>
              </a:rPr>
              <a:t>EnclosedPorch</a:t>
            </a:r>
            <a:r>
              <a:rPr lang="en-US" sz="2200" dirty="0">
                <a:latin typeface="Times New Roman" panose="02020603050405020304" pitchFamily="18" charset="0"/>
                <a:cs typeface="Times New Roman" panose="02020603050405020304" pitchFamily="18" charset="0"/>
              </a:rPr>
              <a:t>, BsmtFinSF2, Exterior2nd</a:t>
            </a:r>
          </a:p>
        </p:txBody>
      </p:sp>
    </p:spTree>
    <p:extLst>
      <p:ext uri="{BB962C8B-B14F-4D97-AF65-F5344CB8AC3E}">
        <p14:creationId xmlns:p14="http://schemas.microsoft.com/office/powerpoint/2010/main" val="25582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18" y="1772442"/>
            <a:ext cx="5048955" cy="4782217"/>
          </a:xfrm>
          <a:prstGeom prst="rect">
            <a:avLst/>
          </a:prstGeom>
        </p:spPr>
      </p:pic>
      <p:pic>
        <p:nvPicPr>
          <p:cNvPr id="3" name="Picture 2"/>
          <p:cNvPicPr>
            <a:picLocks noChangeAspect="1"/>
          </p:cNvPicPr>
          <p:nvPr/>
        </p:nvPicPr>
        <p:blipFill>
          <a:blip r:embed="rId3"/>
          <a:stretch>
            <a:fillRect/>
          </a:stretch>
        </p:blipFill>
        <p:spPr>
          <a:xfrm>
            <a:off x="3732157" y="2426118"/>
            <a:ext cx="2657846" cy="4420217"/>
          </a:xfrm>
          <a:prstGeom prst="rect">
            <a:avLst/>
          </a:prstGeom>
        </p:spPr>
      </p:pic>
      <p:pic>
        <p:nvPicPr>
          <p:cNvPr id="4" name="Picture 3"/>
          <p:cNvPicPr>
            <a:picLocks noChangeAspect="1"/>
          </p:cNvPicPr>
          <p:nvPr/>
        </p:nvPicPr>
        <p:blipFill>
          <a:blip r:embed="rId4"/>
          <a:stretch>
            <a:fillRect/>
          </a:stretch>
        </p:blipFill>
        <p:spPr>
          <a:xfrm>
            <a:off x="6450683" y="2447309"/>
            <a:ext cx="2572109" cy="4410691"/>
          </a:xfrm>
          <a:prstGeom prst="rect">
            <a:avLst/>
          </a:prstGeom>
        </p:spPr>
      </p:pic>
      <p:pic>
        <p:nvPicPr>
          <p:cNvPr id="5" name="Picture 4"/>
          <p:cNvPicPr>
            <a:picLocks noChangeAspect="1"/>
          </p:cNvPicPr>
          <p:nvPr/>
        </p:nvPicPr>
        <p:blipFill>
          <a:blip r:embed="rId5"/>
          <a:stretch>
            <a:fillRect/>
          </a:stretch>
        </p:blipFill>
        <p:spPr>
          <a:xfrm>
            <a:off x="9083472" y="2744127"/>
            <a:ext cx="3038899" cy="2838846"/>
          </a:xfrm>
          <a:prstGeom prst="rect">
            <a:avLst/>
          </a:prstGeom>
        </p:spPr>
      </p:pic>
      <p:sp>
        <p:nvSpPr>
          <p:cNvPr id="6" name="Rectangle 5"/>
          <p:cNvSpPr/>
          <p:nvPr/>
        </p:nvSpPr>
        <p:spPr>
          <a:xfrm>
            <a:off x="621804" y="84303"/>
            <a:ext cx="11305256" cy="1415772"/>
          </a:xfrm>
          <a:prstGeom prst="rect">
            <a:avLst/>
          </a:prstGeom>
        </p:spPr>
        <p:txBody>
          <a:bodyPr wrap="square">
            <a:spAutoFit/>
          </a:bodyPr>
          <a:lstStyle/>
          <a:p>
            <a:pPr algn="ctr" defTabSz="457063">
              <a:spcBef>
                <a:spcPct val="0"/>
              </a:spcBef>
            </a:pP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Pearson’s correlation coefficient </a:t>
            </a:r>
          </a:p>
          <a:p>
            <a:endParaRPr lang="en-IN" sz="3200" b="1" dirty="0">
              <a:latin typeface="Times New Roman" panose="02020603050405020304" pitchFamily="18" charset="0"/>
              <a:ea typeface="+mj-ea"/>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Pearson’s correlation coefficient </a:t>
            </a:r>
            <a:r>
              <a:rPr lang="en-IN" sz="2000" dirty="0">
                <a:latin typeface="Times New Roman" panose="02020603050405020304" pitchFamily="18" charset="0"/>
                <a:ea typeface="Calibri" panose="020F0502020204030204" pitchFamily="34" charset="0"/>
                <a:cs typeface="Times New Roman" panose="02020603050405020304" pitchFamily="18" charset="0"/>
              </a:rPr>
              <a:t>to check the correlation between dependent and independent features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518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780" y="1052736"/>
            <a:ext cx="11089232" cy="5438476"/>
          </a:xfrm>
          <a:prstGeom prst="rect">
            <a:avLst/>
          </a:prstGeom>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 </a:t>
            </a: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Observation</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from </a:t>
            </a:r>
            <a:r>
              <a:rPr lang="en-US" sz="2000" dirty="0" err="1">
                <a:latin typeface="Times New Roman" panose="02020603050405020304" pitchFamily="18" charset="0"/>
                <a:cs typeface="Times New Roman" panose="02020603050405020304" pitchFamily="18" charset="0"/>
              </a:rPr>
              <a:t>corelation</a:t>
            </a:r>
            <a:r>
              <a:rPr lang="en-US" sz="2000" dirty="0">
                <a:latin typeface="Times New Roman" panose="02020603050405020304" pitchFamily="18" charset="0"/>
                <a:cs typeface="Times New Roman" panose="02020603050405020304" pitchFamily="18" charset="0"/>
              </a:rPr>
              <a:t> we can observe these are features are positively corelated with Sales price ,</a:t>
            </a:r>
            <a:r>
              <a:rPr lang="en-US" sz="2000" dirty="0" err="1">
                <a:latin typeface="Times New Roman" panose="02020603050405020304" pitchFamily="18" charset="0"/>
                <a:cs typeface="Times New Roman" panose="02020603050405020304" pitchFamily="18" charset="0"/>
              </a:rPr>
              <a:t>OverallQual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GrLivArea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GarageCars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GarageArea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TotalBsmtSF</a:t>
            </a:r>
            <a:r>
              <a:rPr lang="en-US" sz="2000" dirty="0">
                <a:latin typeface="Times New Roman" panose="02020603050405020304" pitchFamily="18" charset="0"/>
                <a:cs typeface="Times New Roman" panose="02020603050405020304" pitchFamily="18" charset="0"/>
              </a:rPr>
              <a:t>, 1stFlrSF, </a:t>
            </a:r>
            <a:r>
              <a:rPr lang="en-US" sz="2000" dirty="0" err="1">
                <a:latin typeface="Times New Roman" panose="02020603050405020304" pitchFamily="18" charset="0"/>
                <a:cs typeface="Times New Roman" panose="02020603050405020304" pitchFamily="18" charset="0"/>
              </a:rPr>
              <a:t>FullBath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TotRmsAbvGrd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YearBuilt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YearRemodAdd</a:t>
            </a:r>
            <a:r>
              <a:rPr lang="en-US" sz="2000" dirty="0">
                <a:latin typeface="Times New Roman" panose="02020603050405020304" pitchFamily="18" charset="0"/>
                <a:cs typeface="Times New Roman" panose="02020603050405020304" pitchFamily="18" charset="0"/>
              </a:rPr>
              <a:t>, MasVnrArea, Fireplaces, </a:t>
            </a:r>
            <a:r>
              <a:rPr lang="en-US" sz="2000" dirty="0" err="1">
                <a:latin typeface="Times New Roman" panose="02020603050405020304" pitchFamily="18" charset="0"/>
                <a:cs typeface="Times New Roman" panose="02020603050405020304" pitchFamily="18" charset="0"/>
              </a:rPr>
              <a:t>GarageYrBlt,Foundation</a:t>
            </a:r>
            <a:r>
              <a:rPr lang="en-US" sz="2000" dirty="0">
                <a:latin typeface="Times New Roman" panose="02020603050405020304" pitchFamily="18" charset="0"/>
                <a:cs typeface="Times New Roman" panose="02020603050405020304" pitchFamily="18" charset="0"/>
              </a:rPr>
              <a:t>, BsmtFinSF1, </a:t>
            </a:r>
            <a:r>
              <a:rPr lang="en-US" sz="2000" dirty="0" err="1">
                <a:latin typeface="Times New Roman" panose="02020603050405020304" pitchFamily="18" charset="0"/>
                <a:cs typeface="Times New Roman" panose="02020603050405020304" pitchFamily="18" charset="0"/>
              </a:rPr>
              <a:t>penPorchSF</a:t>
            </a:r>
            <a:r>
              <a:rPr lang="en-US" sz="2000" dirty="0">
                <a:latin typeface="Times New Roman" panose="02020603050405020304" pitchFamily="18" charset="0"/>
                <a:cs typeface="Times New Roman" panose="02020603050405020304" pitchFamily="18" charset="0"/>
              </a:rPr>
              <a:t>, 2ndFlrSF, </a:t>
            </a:r>
            <a:r>
              <a:rPr lang="en-US" sz="2000" dirty="0" err="1">
                <a:latin typeface="Times New Roman" panose="02020603050405020304" pitchFamily="18" charset="0"/>
                <a:cs typeface="Times New Roman" panose="02020603050405020304" pitchFamily="18" charset="0"/>
              </a:rPr>
              <a:t>LotFrontage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WoodDeckSF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HalfBath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LotArea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GarageCond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CentralAir</a:t>
            </a:r>
            <a:r>
              <a:rPr lang="en-US" sz="2000" dirty="0">
                <a:latin typeface="Times New Roman" panose="02020603050405020304" pitchFamily="18" charset="0"/>
                <a:cs typeface="Times New Roman" panose="02020603050405020304" pitchFamily="18" charset="0"/>
              </a:rPr>
              <a:t>, Electrical, </a:t>
            </a:r>
            <a:r>
              <a:rPr lang="en-US" sz="2000" dirty="0" err="1">
                <a:latin typeface="Times New Roman" panose="02020603050405020304" pitchFamily="18" charset="0"/>
                <a:cs typeface="Times New Roman" panose="02020603050405020304" pitchFamily="18" charset="0"/>
              </a:rPr>
              <a:t>PavedDrive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SaleCondition,BsmtUnfSF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BsmtFullBath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HouseStyle</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And negatively </a:t>
            </a:r>
            <a:r>
              <a:rPr lang="en-US" sz="2000" dirty="0" err="1">
                <a:latin typeface="Times New Roman" panose="02020603050405020304" pitchFamily="18" charset="0"/>
                <a:cs typeface="Times New Roman" panose="02020603050405020304" pitchFamily="18" charset="0"/>
              </a:rPr>
              <a:t>corelated</a:t>
            </a:r>
            <a:r>
              <a:rPr lang="en-US" sz="2000" dirty="0">
                <a:latin typeface="Times New Roman" panose="02020603050405020304" pitchFamily="18" charset="0"/>
                <a:cs typeface="Times New Roman" panose="02020603050405020304" pitchFamily="18" charset="0"/>
              </a:rPr>
              <a:t> with Sales price these features  are LotShape,BsmtExposure,HeatingQC,GarageType,GarageFinish,KitchenQual,BsmtQual,ExterQual</a:t>
            </a:r>
          </a:p>
          <a:p>
            <a:pPr marL="342900" indent="-342900" algn="just">
              <a:lnSpc>
                <a:spcPct val="150000"/>
              </a:lnSpc>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And Utilities having all NAN so we will drop Utilities</a:t>
            </a:r>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021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a:xfrm>
            <a:off x="837828" y="1628800"/>
            <a:ext cx="10663788" cy="3777622"/>
          </a:xfrm>
        </p:spPr>
        <p:txBody>
          <a:bodyPr>
            <a:noAutofit/>
          </a:bodyPr>
          <a:lstStyle/>
          <a:p>
            <a:pPr>
              <a:buFont typeface="Wingdings" panose="05000000000000000000" pitchFamily="2" charset="2"/>
              <a:buChar char="ü"/>
            </a:pPr>
            <a:r>
              <a:rPr lang="en-IN" sz="2200" dirty="0">
                <a:latin typeface="Times New Roman" panose="02020603050405020304" pitchFamily="18" charset="0"/>
                <a:cs typeface="Times New Roman" panose="02020603050405020304" pitchFamily="18" charset="0"/>
              </a:rPr>
              <a:t>In the datasets found null values in many columns also present outliers and also </a:t>
            </a:r>
            <a:r>
              <a:rPr lang="en-IN" sz="2200" dirty="0" err="1">
                <a:latin typeface="Times New Roman" panose="02020603050405020304" pitchFamily="18" charset="0"/>
                <a:cs typeface="Times New Roman" panose="02020603050405020304" pitchFamily="18" charset="0"/>
              </a:rPr>
              <a:t>skewness</a:t>
            </a:r>
            <a:r>
              <a:rPr lang="en-IN" sz="22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I have used imputation method to replace null values. </a:t>
            </a:r>
          </a:p>
          <a:p>
            <a:pPr>
              <a:buFont typeface="Wingdings" panose="05000000000000000000" pitchFamily="2" charset="2"/>
              <a:buChar char="ü"/>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To remove outliers used </a:t>
            </a:r>
            <a:r>
              <a:rPr lang="en-IN" sz="2200" dirty="0" err="1">
                <a:effectLst/>
                <a:latin typeface="Times New Roman" panose="02020603050405020304" pitchFamily="18" charset="0"/>
                <a:ea typeface="Calibri" panose="020F0502020204030204" pitchFamily="34" charset="0"/>
                <a:cs typeface="Times New Roman" panose="02020603050405020304" pitchFamily="18" charset="0"/>
              </a:rPr>
              <a:t>zscore</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method and data loss of 4.2%. </a:t>
            </a:r>
          </a:p>
          <a:p>
            <a:pPr>
              <a:buFont typeface="Wingdings" panose="05000000000000000000" pitchFamily="2" charset="2"/>
              <a:buChar char="ü"/>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Removed </a:t>
            </a:r>
            <a:r>
              <a:rPr lang="en-IN" sz="2200" dirty="0" err="1">
                <a:effectLst/>
                <a:latin typeface="Times New Roman" panose="02020603050405020304" pitchFamily="18" charset="0"/>
                <a:ea typeface="Calibri" panose="020F0502020204030204" pitchFamily="34" charset="0"/>
                <a:cs typeface="Times New Roman" panose="02020603050405020304" pitchFamily="18" charset="0"/>
              </a:rPr>
              <a:t>skewness</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with yeo-</a:t>
            </a:r>
            <a:r>
              <a:rPr lang="en-IN" sz="2200" dirty="0" err="1">
                <a:effectLst/>
                <a:latin typeface="Times New Roman" panose="02020603050405020304" pitchFamily="18" charset="0"/>
                <a:ea typeface="Calibri" panose="020F0502020204030204" pitchFamily="34" charset="0"/>
                <a:cs typeface="Times New Roman" panose="02020603050405020304" pitchFamily="18" charset="0"/>
              </a:rPr>
              <a:t>johnson</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To encode the categorical columns used </a:t>
            </a:r>
            <a:r>
              <a:rPr lang="en-US" sz="2200" dirty="0">
                <a:latin typeface="Times New Roman" panose="02020603050405020304" pitchFamily="18" charset="0"/>
                <a:ea typeface="Calibri" panose="020F0502020204030204" pitchFamily="34" charset="0"/>
                <a:cs typeface="Times New Roman" panose="02020603050405020304" pitchFamily="18" charset="0"/>
              </a:rPr>
              <a:t>Encoder to </a:t>
            </a:r>
            <a:r>
              <a:rPr lang="en-IN" sz="2200" dirty="0">
                <a:latin typeface="Times New Roman" panose="02020603050405020304" pitchFamily="18" charset="0"/>
                <a:ea typeface="Calibri" panose="020F0502020204030204" pitchFamily="34" charset="0"/>
                <a:cs typeface="Times New Roman" panose="02020603050405020304" pitchFamily="18" charset="0"/>
              </a:rPr>
              <a:t>Ordinal</a:t>
            </a:r>
            <a:r>
              <a:rPr lang="en-US" sz="2200" dirty="0">
                <a:latin typeface="Times New Roman" panose="02020603050405020304" pitchFamily="18" charset="0"/>
                <a:ea typeface="Calibri" panose="020F0502020204030204" pitchFamily="34" charset="0"/>
                <a:cs typeface="Times New Roman" panose="02020603050405020304" pitchFamily="18" charset="0"/>
              </a:rPr>
              <a:t> encode the categorical data</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p>
          <a:p>
            <a:pPr>
              <a:buFont typeface="Wingdings" panose="05000000000000000000" pitchFamily="2" charset="2"/>
              <a:buChar char="ü"/>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Used Pearson’s correlation coefficient to check the correlation between dependent and independent features. </a:t>
            </a:r>
          </a:p>
          <a:p>
            <a:pPr>
              <a:buFont typeface="Wingdings" panose="05000000000000000000" pitchFamily="2" charset="2"/>
              <a:buChar char="ü"/>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00B-929E-48B8-A7F7-6FBFDC8E658E}"/>
              </a:ext>
            </a:extLst>
          </p:cNvPr>
          <p:cNvSpPr>
            <a:spLocks noGrp="1"/>
          </p:cNvSpPr>
          <p:nvPr>
            <p:ph type="title"/>
          </p:nvPr>
        </p:nvSpPr>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Observation : Exploratory Data Analysis</a:t>
            </a:r>
          </a:p>
        </p:txBody>
      </p:sp>
      <p:sp>
        <p:nvSpPr>
          <p:cNvPr id="3" name="Content Placeholder 2">
            <a:extLst>
              <a:ext uri="{FF2B5EF4-FFF2-40B4-BE49-F238E27FC236}">
                <a16:creationId xmlns:a16="http://schemas.microsoft.com/office/drawing/2014/main" id="{15C722DB-5F13-46B9-81C1-622D0FF7B1FD}"/>
              </a:ext>
            </a:extLst>
          </p:cNvPr>
          <p:cNvSpPr>
            <a:spLocks noGrp="1"/>
          </p:cNvSpPr>
          <p:nvPr>
            <p:ph idx="1"/>
          </p:nvPr>
        </p:nvSpPr>
        <p:spPr>
          <a:xfrm>
            <a:off x="333772" y="1340768"/>
            <a:ext cx="11737304" cy="4195481"/>
          </a:xfrm>
        </p:spPr>
        <p:txBody>
          <a:bodyPr>
            <a:noAutofit/>
          </a:bodyPr>
          <a:lstStyle/>
          <a:p>
            <a:pPr marL="342900" lvl="0" indent="-342900" algn="just">
              <a:lnSpc>
                <a:spcPct val="107000"/>
              </a:lnSpc>
              <a:buFont typeface="Wingdings" panose="05000000000000000000" pitchFamily="2"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Statistical analysis like checking shape, </a:t>
            </a:r>
            <a:r>
              <a:rPr lang="en-IN" sz="2000" dirty="0" err="1">
                <a:latin typeface="Times New Roman" panose="02020603050405020304" pitchFamily="18" charset="0"/>
                <a:ea typeface="Calibri" panose="020F0502020204030204" pitchFamily="34" charset="0"/>
                <a:cs typeface="Times New Roman" panose="02020603050405020304" pitchFamily="18" charset="0"/>
              </a:rPr>
              <a:t>nunique</a:t>
            </a:r>
            <a:r>
              <a:rPr lang="en-IN" sz="2000" dirty="0">
                <a:latin typeface="Times New Roman" panose="02020603050405020304" pitchFamily="18" charset="0"/>
                <a:ea typeface="Calibri" panose="020F0502020204030204" pitchFamily="34" charset="0"/>
                <a:cs typeface="Times New Roman" panose="02020603050405020304" pitchFamily="18" charset="0"/>
              </a:rPr>
              <a:t>, value counts, info describe </a:t>
            </a:r>
            <a:r>
              <a:rPr lang="en-IN" sz="2000" dirty="0" err="1">
                <a:latin typeface="Times New Roman" panose="02020603050405020304" pitchFamily="18" charset="0"/>
                <a:ea typeface="Calibri" panose="020F0502020204030204" pitchFamily="34" charset="0"/>
                <a:cs typeface="Times New Roman" panose="02020603050405020304" pitchFamily="18" charset="0"/>
              </a:rPr>
              <a:t>etc</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07000"/>
              </a:lnSpc>
              <a:buFont typeface="Wingdings" panose="05000000000000000000" pitchFamily="2"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While checking the info of the datasets I found some columns with more than 80% null values, so these columns will create </a:t>
            </a:r>
            <a:r>
              <a:rPr lang="en-IN" sz="2000" dirty="0" err="1">
                <a:latin typeface="Times New Roman" panose="02020603050405020304" pitchFamily="18" charset="0"/>
                <a:ea typeface="Calibri" panose="020F0502020204030204" pitchFamily="34" charset="0"/>
                <a:cs typeface="Times New Roman" panose="02020603050405020304" pitchFamily="18" charset="0"/>
              </a:rPr>
              <a:t>skewness</a:t>
            </a:r>
            <a:r>
              <a:rPr lang="en-IN" sz="2000" dirty="0">
                <a:latin typeface="Times New Roman" panose="02020603050405020304" pitchFamily="18" charset="0"/>
                <a:ea typeface="Calibri" panose="020F0502020204030204" pitchFamily="34" charset="0"/>
                <a:cs typeface="Times New Roman" panose="02020603050405020304" pitchFamily="18" charset="0"/>
              </a:rPr>
              <a:t> in datasets so I decided to drop those columns.</a:t>
            </a:r>
          </a:p>
          <a:p>
            <a:pPr marL="342900" lvl="0" indent="-342900" algn="just">
              <a:lnSpc>
                <a:spcPct val="107000"/>
              </a:lnSpc>
              <a:buFont typeface="Wingdings" panose="05000000000000000000" pitchFamily="2"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Then while looking into the value counts I found some columns with more than 85% zero values this also creates </a:t>
            </a:r>
            <a:r>
              <a:rPr lang="en-IN" sz="2000" dirty="0" err="1">
                <a:latin typeface="Times New Roman" panose="02020603050405020304" pitchFamily="18" charset="0"/>
                <a:ea typeface="Calibri" panose="020F0502020204030204" pitchFamily="34" charset="0"/>
                <a:cs typeface="Times New Roman" panose="02020603050405020304" pitchFamily="18" charset="0"/>
              </a:rPr>
              <a:t>skewness</a:t>
            </a:r>
            <a:r>
              <a:rPr lang="en-IN" sz="2000" dirty="0">
                <a:latin typeface="Times New Roman" panose="02020603050405020304" pitchFamily="18" charset="0"/>
                <a:ea typeface="Calibri" panose="020F0502020204030204" pitchFamily="34" charset="0"/>
                <a:cs typeface="Times New Roman" panose="02020603050405020304" pitchFamily="18" charset="0"/>
              </a:rPr>
              <a:t> in the model and there are chances of getting model bias so I have dropped those columns with more than 85% zero values.</a:t>
            </a:r>
          </a:p>
          <a:p>
            <a:pPr marL="342900" lvl="0" indent="-342900" algn="just">
              <a:lnSpc>
                <a:spcPct val="107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While checking for null values I found null values in most of the columns and I have used imputation method to replace those null values (mode for categorical column and mean for numerical columns).</a:t>
            </a:r>
          </a:p>
          <a:p>
            <a:pPr marL="342900" lvl="0" indent="-342900" algn="just">
              <a:lnSpc>
                <a:spcPct val="107000"/>
              </a:lnSpc>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Id and Utilities column the unique counts were 1168 and 1 respectively, which means all the entries in Id column are unique and ID is the identity number given for perticular asset and all the entries in Utilities column were same so these two column will not help us in model building. So I decided to drop those columns.</a:t>
            </a:r>
          </a:p>
          <a:p>
            <a:pPr marL="342900" lvl="0" indent="-342900" algn="just">
              <a:lnSpc>
                <a:spcPct val="107000"/>
              </a:lnSpc>
              <a:spcAft>
                <a:spcPts val="80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And all these steps were performed to both train and test datasets separately and simultaneously.</a:t>
            </a: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821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a:xfrm>
            <a:off x="1269876" y="0"/>
            <a:ext cx="8909366" cy="1280890"/>
          </a:xfrm>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405780" y="1016732"/>
            <a:ext cx="12313368" cy="5112568"/>
          </a:xfrm>
        </p:spPr>
        <p:txBody>
          <a:bodyPr>
            <a:noAutofit/>
          </a:bodyPr>
          <a:lstStyle/>
          <a:p>
            <a:pPr>
              <a:lnSpc>
                <a:spcPct val="107000"/>
              </a:lnSpc>
              <a:spcAft>
                <a:spcPts val="800"/>
              </a:spcAft>
              <a:buFont typeface="Wingdings" panose="05000000000000000000" pitchFamily="2" charset="2"/>
              <a:buChar char="ü"/>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Since SalePrice was my target and it was a continuous column so this particular problem</a:t>
            </a:r>
          </a:p>
          <a:p>
            <a:pPr marL="0" indent="0">
              <a:lnSpc>
                <a:spcPct val="107000"/>
              </a:lnSpc>
              <a:spcAft>
                <a:spcPts val="800"/>
              </a:spcAft>
              <a:buNone/>
            </a:pP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was regression problem. </a:t>
            </a:r>
          </a:p>
          <a:p>
            <a:pPr>
              <a:lnSpc>
                <a:spcPct val="107000"/>
              </a:lnSpc>
              <a:spcAft>
                <a:spcPts val="800"/>
              </a:spcAft>
              <a:buFont typeface="Wingdings" panose="05000000000000000000" pitchFamily="2" charset="2"/>
              <a:buChar char="ü"/>
            </a:pPr>
            <a:r>
              <a:rPr lang="en-IN" sz="2000" dirty="0">
                <a:latin typeface="Times New Roman" panose="02020603050405020304" pitchFamily="18" charset="0"/>
                <a:ea typeface="Calibri" panose="020F0502020204030204" pitchFamily="34" charset="0"/>
                <a:cs typeface="Times New Roman" panose="02020603050405020304" pitchFamily="18" charset="0"/>
              </a:rPr>
              <a:t>Using Linear Regression we find </a:t>
            </a:r>
            <a:r>
              <a:rPr lang="en-US" sz="2000" dirty="0">
                <a:latin typeface="Times New Roman" panose="02020603050405020304" pitchFamily="18" charset="0"/>
                <a:ea typeface="Calibri" panose="020F0502020204030204" pitchFamily="34" charset="0"/>
                <a:cs typeface="Times New Roman" panose="02020603050405020304" pitchFamily="18" charset="0"/>
              </a:rPr>
              <a:t>R2 score and its corresponding random state</a:t>
            </a:r>
          </a:p>
          <a:p>
            <a:pPr>
              <a:lnSpc>
                <a:spcPct val="107000"/>
              </a:lnSpc>
              <a:spcAft>
                <a:spcPts val="800"/>
              </a:spcAft>
              <a:buFont typeface="Wingdings" panose="05000000000000000000" pitchFamily="2" charset="2"/>
              <a:buChar char="ü"/>
            </a:pPr>
            <a:r>
              <a:rPr lang="en-IN" sz="2000" dirty="0">
                <a:latin typeface="Times New Roman" panose="02020603050405020304" pitchFamily="18" charset="0"/>
                <a:ea typeface="Calibri" panose="020F0502020204030204" pitchFamily="34" charset="0"/>
                <a:cs typeface="Times New Roman" panose="02020603050405020304" pitchFamily="18" charset="0"/>
              </a:rPr>
              <a:t>Done the </a:t>
            </a:r>
            <a:r>
              <a:rPr lang="en-IN" sz="2000" dirty="0" err="1">
                <a:latin typeface="Times New Roman" panose="02020603050405020304" pitchFamily="18" charset="0"/>
                <a:ea typeface="Calibri" panose="020F0502020204030204" pitchFamily="34" charset="0"/>
                <a:cs typeface="Times New Roman" panose="02020603050405020304" pitchFamily="18" charset="0"/>
              </a:rPr>
              <a:t>train_test_split</a:t>
            </a:r>
            <a:r>
              <a:rPr lang="en-IN" sz="2000" dirty="0">
                <a:latin typeface="Times New Roman" panose="02020603050405020304" pitchFamily="18" charset="0"/>
                <a:ea typeface="Calibri" panose="020F0502020204030204" pitchFamily="34" charset="0"/>
                <a:cs typeface="Times New Roman" panose="02020603050405020304" pitchFamily="18" charset="0"/>
              </a:rPr>
              <a:t> data with 75 training and 25 testing data</a:t>
            </a:r>
          </a:p>
          <a:p>
            <a:pPr>
              <a:lnSpc>
                <a:spcPct val="107000"/>
              </a:lnSpc>
              <a:spcAft>
                <a:spcPts val="800"/>
              </a:spcAft>
              <a:buFont typeface="Wingdings" panose="05000000000000000000" pitchFamily="2" charset="2"/>
              <a:buChar char="ü"/>
            </a:pPr>
            <a:r>
              <a:rPr lang="en-IN" sz="2000" dirty="0">
                <a:latin typeface="Times New Roman" panose="02020603050405020304" pitchFamily="18" charset="0"/>
                <a:ea typeface="Calibri" panose="020F0502020204030204" pitchFamily="34" charset="0"/>
                <a:cs typeface="Times New Roman" panose="02020603050405020304" pitchFamily="18" charset="0"/>
              </a:rPr>
              <a:t>Now we will check accuracy with following Repressor algorithm and finalize one model</a:t>
            </a:r>
          </a:p>
          <a:p>
            <a:pPr marL="2006600" lvl="0" indent="-342900">
              <a:spcBef>
                <a:spcPts val="300"/>
              </a:spcBef>
              <a:spcAft>
                <a:spcPts val="300"/>
              </a:spcAft>
              <a:buFont typeface="Wingdings" panose="05000000000000000000" pitchFamily="2" charset="2"/>
              <a:buChar char=""/>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marL="2006600" lvl="0" indent="-342900">
              <a:spcBef>
                <a:spcPts val="300"/>
              </a:spcBef>
              <a:spcAft>
                <a:spcPts val="300"/>
              </a:spcAft>
              <a:buFont typeface="Wingdings" panose="05000000000000000000" pitchFamily="2" charset="2"/>
              <a:buChar char=""/>
            </a:pPr>
            <a:r>
              <a:rPr lang="en-IN" sz="2000" dirty="0" err="1">
                <a:latin typeface="Times New Roman" panose="02020603050405020304" pitchFamily="18" charset="0"/>
                <a:ea typeface="Calibri" panose="020F0502020204030204" pitchFamily="34" charset="0"/>
                <a:cs typeface="Times New Roman" panose="02020603050405020304" pitchFamily="18" charset="0"/>
              </a:rPr>
              <a:t>DecisionTreeRegressor</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p>
          <a:p>
            <a:pPr marL="2006600" lvl="0" indent="-342900">
              <a:spcBef>
                <a:spcPts val="300"/>
              </a:spcBef>
              <a:spcAft>
                <a:spcPts val="300"/>
              </a:spcAft>
              <a:buFont typeface="Wingdings" panose="05000000000000000000" pitchFamily="2"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Linear Regression</a:t>
            </a:r>
          </a:p>
          <a:p>
            <a:pPr marL="2006600" lvl="0" indent="-342900">
              <a:spcBef>
                <a:spcPts val="300"/>
              </a:spcBef>
              <a:spcAft>
                <a:spcPts val="300"/>
              </a:spcAft>
              <a:buFont typeface="Wingdings" panose="05000000000000000000" pitchFamily="2" charset="2"/>
              <a:buChar char=""/>
            </a:pPr>
            <a:r>
              <a:rPr lang="en-IN" sz="2000" dirty="0" err="1">
                <a:latin typeface="Times New Roman" panose="02020603050405020304" pitchFamily="18" charset="0"/>
                <a:ea typeface="Calibri" panose="020F0502020204030204" pitchFamily="34" charset="0"/>
                <a:cs typeface="Times New Roman" panose="02020603050405020304" pitchFamily="18" charset="0"/>
              </a:rPr>
              <a:t>RandomForestRegressor</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p>
          <a:p>
            <a:pPr marL="2006600" lvl="0" indent="-342900">
              <a:spcBef>
                <a:spcPts val="300"/>
              </a:spcBef>
              <a:spcAft>
                <a:spcPts val="300"/>
              </a:spcAft>
              <a:buFont typeface="Wingdings" panose="05000000000000000000" pitchFamily="2" charset="2"/>
              <a:buChar char=""/>
            </a:pPr>
            <a:r>
              <a:rPr lang="en-IN" sz="2000" dirty="0" err="1">
                <a:latin typeface="Times New Roman" panose="02020603050405020304" pitchFamily="18" charset="0"/>
                <a:ea typeface="Calibri" panose="020F0502020204030204" pitchFamily="34" charset="0"/>
                <a:cs typeface="Times New Roman" panose="02020603050405020304" pitchFamily="18" charset="0"/>
              </a:rPr>
              <a:t>KNeighborsRegressor</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p>
          <a:p>
            <a:pPr marL="2006600" lvl="0" indent="-342900">
              <a:spcBef>
                <a:spcPts val="300"/>
              </a:spcBef>
              <a:spcAft>
                <a:spcPts val="300"/>
              </a:spcAft>
              <a:buFont typeface="Wingdings" panose="05000000000000000000" pitchFamily="2" charset="2"/>
              <a:buChar char=""/>
            </a:pPr>
            <a:r>
              <a:rPr lang="en-IN" sz="2000" dirty="0" err="1">
                <a:latin typeface="Times New Roman" panose="02020603050405020304" pitchFamily="18" charset="0"/>
                <a:ea typeface="Calibri" panose="020F0502020204030204" pitchFamily="34" charset="0"/>
                <a:cs typeface="Times New Roman" panose="02020603050405020304" pitchFamily="18" charset="0"/>
              </a:rPr>
              <a:t>AdaBoostRegressor</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p>
          <a:p>
            <a:pPr marL="2006600" lvl="0" indent="-342900">
              <a:spcBef>
                <a:spcPts val="300"/>
              </a:spcBef>
              <a:spcAft>
                <a:spcPts val="300"/>
              </a:spcAft>
              <a:buFont typeface="Wingdings" panose="05000000000000000000" pitchFamily="2" charset="2"/>
              <a:buChar char=""/>
            </a:pPr>
            <a:r>
              <a:rPr lang="en-IN" sz="2000" dirty="0" err="1">
                <a:latin typeface="Times New Roman" panose="02020603050405020304" pitchFamily="18" charset="0"/>
                <a:ea typeface="Calibri" panose="020F0502020204030204" pitchFamily="34" charset="0"/>
                <a:cs typeface="Times New Roman" panose="02020603050405020304" pitchFamily="18" charset="0"/>
              </a:rPr>
              <a:t>GradientBoostingRegressor</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p>
        </p:txBody>
      </p:sp>
      <p:sp>
        <p:nvSpPr>
          <p:cNvPr id="6" name="Rectangle 5"/>
          <p:cNvSpPr/>
          <p:nvPr/>
        </p:nvSpPr>
        <p:spPr>
          <a:xfrm>
            <a:off x="4654252" y="4077072"/>
            <a:ext cx="6092825" cy="1554272"/>
          </a:xfrm>
          <a:prstGeom prst="rect">
            <a:avLst/>
          </a:prstGeom>
        </p:spPr>
        <p:txBody>
          <a:bodyPr>
            <a:spAutoFit/>
          </a:bodyPr>
          <a:lstStyle/>
          <a:p>
            <a:pPr marL="2006600" lvl="0" indent="-342900">
              <a:spcBef>
                <a:spcPts val="300"/>
              </a:spcBef>
              <a:spcAft>
                <a:spcPts val="300"/>
              </a:spcAft>
              <a:buFont typeface="Wingdings" panose="05000000000000000000" pitchFamily="2"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Lasso()</a:t>
            </a:r>
          </a:p>
          <a:p>
            <a:pPr marL="2006600" lvl="0" indent="-342900">
              <a:spcBef>
                <a:spcPts val="300"/>
              </a:spcBef>
              <a:spcAft>
                <a:spcPts val="300"/>
              </a:spcAft>
              <a:buFont typeface="Wingdings" panose="05000000000000000000" pitchFamily="2"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Ridge()</a:t>
            </a:r>
          </a:p>
          <a:p>
            <a:pPr marL="2006600" lvl="0" indent="-342900">
              <a:spcBef>
                <a:spcPts val="300"/>
              </a:spcBef>
              <a:spcAft>
                <a:spcPts val="300"/>
              </a:spcAft>
              <a:buFont typeface="Wingdings" panose="05000000000000000000" pitchFamily="2" charset="2"/>
              <a:buChar char=""/>
            </a:pPr>
            <a:r>
              <a:rPr lang="en-IN" sz="2000" dirty="0" err="1">
                <a:latin typeface="Times New Roman" panose="02020603050405020304" pitchFamily="18" charset="0"/>
                <a:ea typeface="Calibri" panose="020F0502020204030204" pitchFamily="34" charset="0"/>
                <a:cs typeface="Times New Roman" panose="02020603050405020304" pitchFamily="18" charset="0"/>
              </a:rPr>
              <a:t>ExtraTreesRegressor</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p>
          <a:p>
            <a:pPr marL="2006600" lvl="0" indent="-342900">
              <a:spcBef>
                <a:spcPts val="300"/>
              </a:spcBef>
              <a:spcAft>
                <a:spcPts val="300"/>
              </a:spcAft>
              <a:buFont typeface="Wingdings" panose="05000000000000000000" pitchFamily="2" charset="2"/>
              <a:buChar char=""/>
            </a:pPr>
            <a:r>
              <a:rPr lang="en-IN" sz="2000" dirty="0" err="1">
                <a:latin typeface="Times New Roman" panose="02020603050405020304" pitchFamily="18" charset="0"/>
                <a:ea typeface="Calibri" panose="020F0502020204030204" pitchFamily="34" charset="0"/>
                <a:cs typeface="Times New Roman" panose="02020603050405020304" pitchFamily="18" charset="0"/>
              </a:rPr>
              <a:t>XGBRegressor</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7948" y="1484784"/>
            <a:ext cx="8352928" cy="4182289"/>
          </a:xfrm>
          <a:prstGeom prst="rect">
            <a:avLst/>
          </a:prstGeom>
          <a:ln w="22225">
            <a:solidFill>
              <a:schemeClr val="bg2">
                <a:lumMod val="75000"/>
              </a:schemeClr>
            </a:solidFill>
          </a:ln>
        </p:spPr>
      </p:pic>
      <p:sp>
        <p:nvSpPr>
          <p:cNvPr id="5" name="Rectangle 4"/>
          <p:cNvSpPr/>
          <p:nvPr/>
        </p:nvSpPr>
        <p:spPr>
          <a:xfrm>
            <a:off x="433247" y="620688"/>
            <a:ext cx="11322330" cy="1661993"/>
          </a:xfrm>
          <a:prstGeom prst="rect">
            <a:avLst/>
          </a:prstGeom>
        </p:spPr>
        <p:txBody>
          <a:bodyPr wrap="none">
            <a:spAutoFit/>
          </a:bodyPr>
          <a:lstStyle/>
          <a:p>
            <a:pPr algn="ctr" defTabSz="457063">
              <a:spcBef>
                <a:spcPct val="0"/>
              </a:spcBef>
            </a:pP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Fitting the data to various model and checking the accuracy</a:t>
            </a:r>
          </a:p>
          <a:p>
            <a:pPr algn="ctr" defTabSz="457063">
              <a:spcBef>
                <a:spcPct val="0"/>
              </a:spcBef>
            </a:pPr>
            <a:b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br>
            <a:endPar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96779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a:xfrm>
            <a:off x="3718148" y="476672"/>
            <a:ext cx="9402274" cy="1400530"/>
          </a:xfrm>
        </p:spPr>
        <p:txBody>
          <a:bodyPr/>
          <a:lstStyle/>
          <a:p>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a:xfrm>
            <a:off x="1845940" y="2132856"/>
            <a:ext cx="8913078" cy="3777622"/>
          </a:xfrm>
        </p:spPr>
        <p:txBody>
          <a:bodyPr/>
          <a:lstStyle/>
          <a:p>
            <a:pPr lvl="1"/>
            <a:r>
              <a:rPr lang="en-US" sz="2000" dirty="0">
                <a:solidFill>
                  <a:schemeClr val="tx1"/>
                </a:solidFill>
                <a:latin typeface="Times New Roman" panose="02020603050405020304" pitchFamily="18" charset="0"/>
                <a:cs typeface="Times New Roman" panose="02020603050405020304" pitchFamily="18" charset="0"/>
              </a:rPr>
              <a:t>How to analyze the dataset for Housing Price Prediction.</a:t>
            </a:r>
          </a:p>
          <a:p>
            <a:pPr lvl="1"/>
            <a:r>
              <a:rPr lang="en-US" sz="2000" dirty="0">
                <a:solidFill>
                  <a:schemeClr val="tx1"/>
                </a:solidFill>
                <a:latin typeface="Times New Roman" panose="02020603050405020304" pitchFamily="18" charset="0"/>
                <a:cs typeface="Times New Roman" panose="02020603050405020304" pitchFamily="18" charset="0"/>
              </a:rPr>
              <a:t>Do EDA steps in cleaning the dataset.</a:t>
            </a:r>
          </a:p>
          <a:p>
            <a:pPr lvl="1"/>
            <a:r>
              <a:rPr lang="en-US" sz="2000" dirty="0">
                <a:solidFill>
                  <a:schemeClr val="tx1"/>
                </a:solidFill>
                <a:latin typeface="Times New Roman" panose="02020603050405020304" pitchFamily="18" charset="0"/>
                <a:cs typeface="Times New Roman" panose="02020603050405020304" pitchFamily="18" charset="0"/>
              </a:rPr>
              <a:t>Analysis of Housing Price Prediction.</a:t>
            </a:r>
          </a:p>
          <a:p>
            <a:pPr lvl="1"/>
            <a:r>
              <a:rPr lang="en-US" sz="2000" dirty="0">
                <a:solidFill>
                  <a:schemeClr val="tx1"/>
                </a:solidFill>
                <a:latin typeface="Times New Roman" panose="02020603050405020304" pitchFamily="18" charset="0"/>
                <a:cs typeface="Times New Roman" panose="02020603050405020304" pitchFamily="18" charset="0"/>
              </a:rPr>
              <a:t>Model building for training dataset.</a:t>
            </a:r>
          </a:p>
          <a:p>
            <a:pPr lvl="1"/>
            <a:r>
              <a:rPr lang="en-US" sz="2000" dirty="0">
                <a:solidFill>
                  <a:schemeClr val="tx1"/>
                </a:solidFill>
                <a:latin typeface="Times New Roman" panose="02020603050405020304" pitchFamily="18" charset="0"/>
                <a:cs typeface="Times New Roman" panose="02020603050405020304" pitchFamily="18" charset="0"/>
              </a:rPr>
              <a:t>Predicting Housing Price with best model for test dataset.</a:t>
            </a:r>
          </a:p>
          <a:p>
            <a:endParaRPr lang="en-IN" dirty="0">
              <a:solidFill>
                <a:schemeClr val="tx1"/>
              </a:solidFill>
            </a:endParaRPr>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332994"/>
            <a:ext cx="9392961" cy="4525006"/>
          </a:xfrm>
          <a:prstGeom prst="rect">
            <a:avLst/>
          </a:prstGeom>
          <a:ln w="22225">
            <a:solidFill>
              <a:schemeClr val="bg2">
                <a:lumMod val="75000"/>
              </a:schemeClr>
            </a:solidFill>
          </a:ln>
        </p:spPr>
      </p:pic>
      <p:pic>
        <p:nvPicPr>
          <p:cNvPr id="3" name="Picture 2"/>
          <p:cNvPicPr>
            <a:picLocks noChangeAspect="1"/>
          </p:cNvPicPr>
          <p:nvPr/>
        </p:nvPicPr>
        <p:blipFill>
          <a:blip r:embed="rId3"/>
          <a:stretch>
            <a:fillRect/>
          </a:stretch>
        </p:blipFill>
        <p:spPr>
          <a:xfrm>
            <a:off x="5446340" y="1628800"/>
            <a:ext cx="6551725" cy="3280431"/>
          </a:xfrm>
          <a:prstGeom prst="rect">
            <a:avLst/>
          </a:prstGeom>
          <a:ln w="22225">
            <a:solidFill>
              <a:schemeClr val="bg2">
                <a:lumMod val="75000"/>
              </a:schemeClr>
            </a:solidFill>
          </a:ln>
        </p:spPr>
      </p:pic>
      <p:sp>
        <p:nvSpPr>
          <p:cNvPr id="4" name="Rectangle 3"/>
          <p:cNvSpPr/>
          <p:nvPr/>
        </p:nvSpPr>
        <p:spPr>
          <a:xfrm>
            <a:off x="117748" y="722705"/>
            <a:ext cx="11665296" cy="615553"/>
          </a:xfrm>
          <a:prstGeom prst="rect">
            <a:avLst/>
          </a:prstGeom>
        </p:spPr>
        <p:txBody>
          <a:bodyPr wrap="square">
            <a:spAutoFit/>
          </a:bodyPr>
          <a:lstStyle/>
          <a:p>
            <a:pPr algn="ctr" defTabSz="457063">
              <a:spcBef>
                <a:spcPct val="0"/>
              </a:spcBef>
            </a:pP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Fitting the data to various model and checking the accuracy</a:t>
            </a:r>
          </a:p>
        </p:txBody>
      </p:sp>
    </p:spTree>
    <p:extLst>
      <p:ext uri="{BB962C8B-B14F-4D97-AF65-F5344CB8AC3E}">
        <p14:creationId xmlns:p14="http://schemas.microsoft.com/office/powerpoint/2010/main" val="20738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0396" y="3645024"/>
            <a:ext cx="5760640" cy="2884337"/>
          </a:xfrm>
          <a:prstGeom prst="rect">
            <a:avLst/>
          </a:prstGeom>
          <a:ln w="22225">
            <a:solidFill>
              <a:schemeClr val="bg2">
                <a:lumMod val="75000"/>
              </a:schemeClr>
            </a:solidFill>
          </a:ln>
        </p:spPr>
      </p:pic>
      <p:sp>
        <p:nvSpPr>
          <p:cNvPr id="4" name="Rectangle 3"/>
          <p:cNvSpPr/>
          <p:nvPr/>
        </p:nvSpPr>
        <p:spPr>
          <a:xfrm>
            <a:off x="261764" y="404664"/>
            <a:ext cx="11665296" cy="3693319"/>
          </a:xfrm>
          <a:prstGeom prst="rect">
            <a:avLst/>
          </a:prstGeom>
        </p:spPr>
        <p:txBody>
          <a:bodyPr wrap="square">
            <a:spAutoFit/>
          </a:bodyPr>
          <a:lstStyle/>
          <a:p>
            <a:pPr marL="342900" indent="-342900" algn="just">
              <a:buFont typeface="Wingdings" panose="05000000000000000000" pitchFamily="2" charset="2"/>
              <a:buChar char="Ø"/>
            </a:pP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Observation</a:t>
            </a:r>
            <a:r>
              <a:rPr lang="en-US" sz="2000" dirty="0">
                <a:latin typeface="Times New Roman" panose="02020603050405020304" pitchFamily="18" charset="0"/>
                <a:cs typeface="Times New Roman" panose="02020603050405020304" pitchFamily="18" charset="0"/>
              </a:rPr>
              <a:t>:  Following are the result over all 9 algorithms with respect to Training </a:t>
            </a:r>
            <a:r>
              <a:rPr lang="en-US" sz="2000" dirty="0" err="1">
                <a:latin typeface="Times New Roman" panose="02020603050405020304" pitchFamily="18" charset="0"/>
                <a:cs typeface="Times New Roman" panose="02020603050405020304" pitchFamily="18" charset="0"/>
              </a:rPr>
              <a:t>Score,Test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Score,Mean</a:t>
            </a:r>
            <a:r>
              <a:rPr lang="en-US" sz="2000" dirty="0">
                <a:latin typeface="Times New Roman" panose="02020603050405020304" pitchFamily="18" charset="0"/>
                <a:cs typeface="Times New Roman" panose="02020603050405020304" pitchFamily="18" charset="0"/>
              </a:rPr>
              <a:t> Square Error and the Cross Validation Score</a:t>
            </a:r>
          </a:p>
          <a:p>
            <a:pPr marL="342900" indent="-342900" algn="just">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DecisionTree</a:t>
            </a:r>
            <a:r>
              <a:rPr lang="en-US" sz="2000" dirty="0">
                <a:latin typeface="Times New Roman" panose="02020603050405020304" pitchFamily="18" charset="0"/>
                <a:cs typeface="Times New Roman" panose="02020603050405020304" pitchFamily="18" charset="0"/>
              </a:rPr>
              <a:t> having 100% accuracy which is showing over fitting and maximum difference in test score and CV score. </a:t>
            </a:r>
            <a:r>
              <a:rPr lang="en-US" sz="2000" dirty="0" err="1">
                <a:latin typeface="Times New Roman" panose="02020603050405020304" pitchFamily="18" charset="0"/>
                <a:cs typeface="Times New Roman" panose="02020603050405020304" pitchFamily="18" charset="0"/>
              </a:rPr>
              <a:t>XGBRegressor</a:t>
            </a:r>
            <a:r>
              <a:rPr lang="en-US" sz="2000" dirty="0">
                <a:latin typeface="Times New Roman" panose="02020603050405020304" pitchFamily="18" charset="0"/>
                <a:cs typeface="Times New Roman" panose="02020603050405020304" pitchFamily="18" charset="0"/>
              </a:rPr>
              <a:t> is also somewhat showing </a:t>
            </a:r>
            <a:r>
              <a:rPr lang="en-US" sz="2000" dirty="0" err="1">
                <a:latin typeface="Times New Roman" panose="02020603050405020304" pitchFamily="18" charset="0"/>
                <a:cs typeface="Times New Roman" panose="02020603050405020304" pitchFamily="18" charset="0"/>
              </a:rPr>
              <a:t>overfitting</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Linear Regression, Ridge and Lasso are </a:t>
            </a:r>
            <a:r>
              <a:rPr lang="en-US" sz="2000" dirty="0" err="1">
                <a:latin typeface="Times New Roman" panose="02020603050405020304" pitchFamily="18" charset="0"/>
                <a:cs typeface="Times New Roman" panose="02020603050405020304" pitchFamily="18" charset="0"/>
              </a:rPr>
              <a:t>underfitting</a:t>
            </a:r>
            <a:r>
              <a:rPr lang="en-US" sz="2000" dirty="0">
                <a:latin typeface="Times New Roman" panose="02020603050405020304" pitchFamily="18" charset="0"/>
                <a:cs typeface="Times New Roman" panose="02020603050405020304" pitchFamily="18" charset="0"/>
              </a:rPr>
              <a:t> model as training score is less than testing score.</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can see </a:t>
            </a:r>
            <a:r>
              <a:rPr lang="en-US" sz="2000" dirty="0" err="1">
                <a:latin typeface="Times New Roman" panose="02020603050405020304" pitchFamily="18" charset="0"/>
                <a:cs typeface="Times New Roman" panose="02020603050405020304" pitchFamily="18" charset="0"/>
              </a:rPr>
              <a:t>GradientBoosting</a:t>
            </a:r>
            <a:r>
              <a:rPr lang="en-US" sz="2000" dirty="0">
                <a:latin typeface="Times New Roman" panose="02020603050405020304" pitchFamily="18" charset="0"/>
                <a:cs typeface="Times New Roman" panose="02020603050405020304" pitchFamily="18" charset="0"/>
              </a:rPr>
              <a:t>, Extra Tree and </a:t>
            </a:r>
            <a:r>
              <a:rPr lang="en-US" sz="2000" dirty="0" err="1">
                <a:latin typeface="Times New Roman" panose="02020603050405020304" pitchFamily="18" charset="0"/>
                <a:cs typeface="Times New Roman" panose="02020603050405020304" pitchFamily="18" charset="0"/>
              </a:rPr>
              <a:t>RandomForest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regressor</a:t>
            </a:r>
            <a:r>
              <a:rPr lang="en-US" sz="2000" dirty="0">
                <a:latin typeface="Times New Roman" panose="02020603050405020304" pitchFamily="18" charset="0"/>
                <a:cs typeface="Times New Roman" panose="02020603050405020304" pitchFamily="18" charset="0"/>
              </a:rPr>
              <a:t> having comparative less Mean Square Error.</a:t>
            </a:r>
          </a:p>
          <a:p>
            <a:pPr marL="342900" indent="-342900" algn="just">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GradientBoosting</a:t>
            </a:r>
            <a:r>
              <a:rPr lang="en-US" sz="2000" dirty="0">
                <a:latin typeface="Times New Roman" panose="02020603050405020304" pitchFamily="18" charset="0"/>
                <a:cs typeface="Times New Roman" panose="02020603050405020304" pitchFamily="18" charset="0"/>
              </a:rPr>
              <a:t>, Extra Tree and </a:t>
            </a:r>
            <a:r>
              <a:rPr lang="en-US" sz="2000" dirty="0" err="1">
                <a:latin typeface="Times New Roman" panose="02020603050405020304" pitchFamily="18" charset="0"/>
                <a:cs typeface="Times New Roman" panose="02020603050405020304" pitchFamily="18" charset="0"/>
              </a:rPr>
              <a:t>RandomForest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regressor</a:t>
            </a:r>
            <a:r>
              <a:rPr lang="en-US" sz="2000" dirty="0">
                <a:latin typeface="Times New Roman" panose="02020603050405020304" pitchFamily="18" charset="0"/>
                <a:cs typeface="Times New Roman" panose="02020603050405020304" pitchFamily="18" charset="0"/>
              </a:rPr>
              <a:t> Also test score and Cross Validation Score difference is also less.</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So we will go for Hyper parameter tuning for </a:t>
            </a:r>
            <a:r>
              <a:rPr lang="en-US" sz="2000" dirty="0" err="1">
                <a:latin typeface="Times New Roman" panose="02020603050405020304" pitchFamily="18" charset="0"/>
                <a:cs typeface="Times New Roman" panose="02020603050405020304" pitchFamily="18" charset="0"/>
              </a:rPr>
              <a:t>GradientBoosting</a:t>
            </a:r>
            <a:r>
              <a:rPr lang="en-US" sz="2000" dirty="0">
                <a:latin typeface="Times New Roman" panose="02020603050405020304" pitchFamily="18" charset="0"/>
                <a:cs typeface="Times New Roman" panose="02020603050405020304" pitchFamily="18" charset="0"/>
              </a:rPr>
              <a:t>, Extra Tree and </a:t>
            </a:r>
            <a:r>
              <a:rPr lang="en-US" sz="2000" dirty="0" err="1">
                <a:latin typeface="Times New Roman" panose="02020603050405020304" pitchFamily="18" charset="0"/>
                <a:cs typeface="Times New Roman" panose="02020603050405020304" pitchFamily="18" charset="0"/>
              </a:rPr>
              <a:t>RandomForest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regressor</a:t>
            </a:r>
            <a:r>
              <a:rPr lang="en-US" sz="2000" dirty="0">
                <a:latin typeface="Times New Roman" panose="02020603050405020304" pitchFamily="18" charset="0"/>
                <a:cs typeface="Times New Roman" panose="02020603050405020304" pitchFamily="18" charset="0"/>
              </a:rPr>
              <a:t> model and will choose best model out of them </a:t>
            </a:r>
          </a:p>
        </p:txBody>
      </p:sp>
    </p:spTree>
    <p:extLst>
      <p:ext uri="{BB962C8B-B14F-4D97-AF65-F5344CB8AC3E}">
        <p14:creationId xmlns:p14="http://schemas.microsoft.com/office/powerpoint/2010/main" val="337210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a:xfrm>
            <a:off x="645942" y="452718"/>
            <a:ext cx="11137101" cy="1400530"/>
          </a:xfrm>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Hyper Parameter </a:t>
            </a:r>
            <a:r>
              <a:rPr lang="en-IN"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Tunning</a:t>
            </a: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RandomForest</a:t>
            </a: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Regressor</a:t>
            </a:r>
            <a:endPar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773932" y="1268760"/>
            <a:ext cx="8099103" cy="3811937"/>
          </a:xfrm>
          <a:prstGeom prst="rect">
            <a:avLst/>
          </a:prstGeom>
          <a:ln w="22225">
            <a:solidFill>
              <a:schemeClr val="bg2">
                <a:lumMod val="75000"/>
              </a:schemeClr>
            </a:solidFill>
          </a:ln>
        </p:spPr>
      </p:pic>
      <p:sp>
        <p:nvSpPr>
          <p:cNvPr id="7" name="Rectangle 6"/>
          <p:cNvSpPr/>
          <p:nvPr/>
        </p:nvSpPr>
        <p:spPr>
          <a:xfrm>
            <a:off x="261764" y="5445224"/>
            <a:ext cx="10992094" cy="98142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b="1" dirty="0" err="1">
                <a:latin typeface="Times New Roman" panose="02020603050405020304" pitchFamily="18" charset="0"/>
                <a:ea typeface="Calibri" panose="020F0502020204030204" pitchFamily="34" charset="0"/>
                <a:cs typeface="Times New Roman" panose="02020603050405020304" pitchFamily="18" charset="0"/>
              </a:rPr>
              <a:t>RandomForest</a:t>
            </a:r>
            <a:r>
              <a:rPr lang="en-IN" b="1" dirty="0">
                <a:latin typeface="Times New Roman" panose="02020603050405020304" pitchFamily="18" charset="0"/>
                <a:ea typeface="Calibri" panose="020F0502020204030204" pitchFamily="34" charset="0"/>
                <a:cs typeface="Times New Roman" panose="02020603050405020304" pitchFamily="18" charset="0"/>
              </a:rPr>
              <a:t> Regressor</a:t>
            </a:r>
            <a:r>
              <a:rPr lang="en-IN" dirty="0">
                <a:latin typeface="Times New Roman" panose="02020603050405020304" pitchFamily="18" charset="0"/>
                <a:ea typeface="Calibri" panose="020F0502020204030204" pitchFamily="34" charset="0"/>
                <a:cs typeface="Times New Roman" panose="02020603050405020304" pitchFamily="18" charset="0"/>
              </a:rPr>
              <a:t>, after tuning the model with best parameters we can see the  decreased accuracy from 89.35% to 88.87% and </a:t>
            </a:r>
            <a:r>
              <a:rPr lang="en-US" dirty="0">
                <a:latin typeface="Times New Roman" panose="02020603050405020304" pitchFamily="18" charset="0"/>
                <a:cs typeface="Times New Roman" panose="02020603050405020304" pitchFamily="18" charset="0"/>
              </a:rPr>
              <a:t>Cross Validation Score almost same </a:t>
            </a:r>
            <a:r>
              <a:rPr lang="en-IN" dirty="0">
                <a:latin typeface="Times New Roman" panose="02020603050405020304" pitchFamily="18" charset="0"/>
                <a:ea typeface="Calibri" panose="020F0502020204030204" pitchFamily="34" charset="0"/>
                <a:cs typeface="Times New Roman" panose="02020603050405020304" pitchFamily="18" charset="0"/>
              </a:rPr>
              <a:t>Also Mean Square Error values has increased which means error has increased so we will not go for this model.</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Hyper Parameter </a:t>
            </a:r>
            <a:r>
              <a:rPr lang="en-IN"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Tunning</a:t>
            </a: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ExtraTreesRegressor</a:t>
            </a:r>
            <a:endPar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701924" y="1340768"/>
            <a:ext cx="8001277" cy="3914221"/>
          </a:xfrm>
          <a:prstGeom prst="rect">
            <a:avLst/>
          </a:prstGeom>
          <a:ln w="22225">
            <a:solidFill>
              <a:schemeClr val="bg2">
                <a:lumMod val="75000"/>
              </a:schemeClr>
            </a:solidFill>
          </a:ln>
        </p:spPr>
      </p:pic>
      <p:sp>
        <p:nvSpPr>
          <p:cNvPr id="7" name="Rectangle 6"/>
          <p:cNvSpPr/>
          <p:nvPr/>
        </p:nvSpPr>
        <p:spPr>
          <a:xfrm>
            <a:off x="261764" y="5445224"/>
            <a:ext cx="10992094" cy="98142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b="1" dirty="0">
                <a:latin typeface="Times New Roman" panose="02020603050405020304" pitchFamily="18" charset="0"/>
                <a:ea typeface="Calibri" panose="020F0502020204030204" pitchFamily="34" charset="0"/>
                <a:cs typeface="Times New Roman" panose="02020603050405020304" pitchFamily="18" charset="0"/>
              </a:rPr>
              <a:t>Extra Tree Regressor</a:t>
            </a:r>
            <a:r>
              <a:rPr lang="en-IN" dirty="0">
                <a:latin typeface="Times New Roman" panose="02020603050405020304" pitchFamily="18" charset="0"/>
                <a:ea typeface="Calibri" panose="020F0502020204030204" pitchFamily="34" charset="0"/>
                <a:cs typeface="Times New Roman" panose="02020603050405020304" pitchFamily="18" charset="0"/>
              </a:rPr>
              <a:t>, after tuning the model with best parameters we can see the  </a:t>
            </a:r>
            <a:r>
              <a:rPr lang="en-IN" dirty="0" err="1">
                <a:latin typeface="Times New Roman" panose="02020603050405020304" pitchFamily="18" charset="0"/>
                <a:ea typeface="Calibri" panose="020F0502020204030204" pitchFamily="34" charset="0"/>
                <a:cs typeface="Times New Roman" panose="02020603050405020304" pitchFamily="18" charset="0"/>
              </a:rPr>
              <a:t>decresed</a:t>
            </a:r>
            <a:r>
              <a:rPr lang="en-IN" dirty="0">
                <a:latin typeface="Times New Roman" panose="02020603050405020304" pitchFamily="18" charset="0"/>
                <a:ea typeface="Calibri" panose="020F0502020204030204" pitchFamily="34" charset="0"/>
                <a:cs typeface="Times New Roman" panose="02020603050405020304" pitchFamily="18" charset="0"/>
              </a:rPr>
              <a:t> accuracy from 90.05% to 89.28% and </a:t>
            </a:r>
            <a:r>
              <a:rPr lang="en-US" dirty="0">
                <a:latin typeface="Times New Roman" panose="02020603050405020304" pitchFamily="18" charset="0"/>
                <a:cs typeface="Times New Roman" panose="02020603050405020304" pitchFamily="18" charset="0"/>
              </a:rPr>
              <a:t>Cross Validation Score almost same </a:t>
            </a:r>
            <a:r>
              <a:rPr lang="en-IN" dirty="0">
                <a:latin typeface="Times New Roman" panose="02020603050405020304" pitchFamily="18" charset="0"/>
                <a:ea typeface="Calibri" panose="020F0502020204030204" pitchFamily="34" charset="0"/>
                <a:cs typeface="Times New Roman" panose="02020603050405020304" pitchFamily="18" charset="0"/>
              </a:rPr>
              <a:t>Also Mean Square Error values has increased which means error has increased so we will not go for this model.</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60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a:xfrm>
            <a:off x="645942" y="452718"/>
            <a:ext cx="10705053" cy="1400530"/>
          </a:xfrm>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Hyper Parameter </a:t>
            </a:r>
            <a:r>
              <a:rPr lang="en-IN"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Tunning</a:t>
            </a: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GradientBoosting</a:t>
            </a: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3400" b="1" dirty="0" err="1">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Regressor</a:t>
            </a:r>
            <a:endPar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413892" y="1268760"/>
            <a:ext cx="8882491" cy="4013111"/>
          </a:xfrm>
          <a:prstGeom prst="rect">
            <a:avLst/>
          </a:prstGeom>
          <a:ln w="22225">
            <a:solidFill>
              <a:schemeClr val="bg2">
                <a:lumMod val="75000"/>
              </a:schemeClr>
            </a:solidFill>
          </a:ln>
        </p:spPr>
      </p:pic>
      <p:sp>
        <p:nvSpPr>
          <p:cNvPr id="6" name="Rectangle 5"/>
          <p:cNvSpPr/>
          <p:nvPr/>
        </p:nvSpPr>
        <p:spPr>
          <a:xfrm>
            <a:off x="261764" y="5445224"/>
            <a:ext cx="10992094" cy="98142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Finally we selected </a:t>
            </a:r>
            <a:r>
              <a:rPr lang="en-IN" b="1" dirty="0" err="1">
                <a:solidFill>
                  <a:srgbClr val="00B0F0"/>
                </a:solidFill>
                <a:latin typeface="Times New Roman" panose="02020603050405020304" pitchFamily="18" charset="0"/>
                <a:ea typeface="Calibri" panose="020F0502020204030204" pitchFamily="34" charset="0"/>
                <a:cs typeface="Times New Roman" panose="02020603050405020304" pitchFamily="18" charset="0"/>
              </a:rPr>
              <a:t>GradientBoosting</a:t>
            </a:r>
            <a:r>
              <a:rPr lang="en-IN" b="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a:t>
            </a:r>
            <a:r>
              <a:rPr lang="en-IN" b="1" dirty="0" err="1">
                <a:solidFill>
                  <a:srgbClr val="00B0F0"/>
                </a:solidFill>
                <a:latin typeface="Times New Roman" panose="02020603050405020304" pitchFamily="18" charset="0"/>
                <a:ea typeface="Calibri" panose="020F0502020204030204" pitchFamily="34" charset="0"/>
                <a:cs typeface="Times New Roman" panose="02020603050405020304" pitchFamily="18" charset="0"/>
              </a:rPr>
              <a:t>Regressor</a:t>
            </a:r>
            <a:r>
              <a:rPr lang="en-IN" dirty="0">
                <a:latin typeface="Times New Roman" panose="02020603050405020304" pitchFamily="18" charset="0"/>
                <a:ea typeface="Calibri" panose="020F0502020204030204" pitchFamily="34" charset="0"/>
                <a:cs typeface="Times New Roman" panose="02020603050405020304" pitchFamily="18" charset="0"/>
              </a:rPr>
              <a:t>, after </a:t>
            </a:r>
            <a:r>
              <a:rPr lang="en-IN" dirty="0" err="1">
                <a:latin typeface="Times New Roman" panose="02020603050405020304" pitchFamily="18" charset="0"/>
                <a:ea typeface="Calibri" panose="020F0502020204030204" pitchFamily="34" charset="0"/>
                <a:cs typeface="Times New Roman" panose="02020603050405020304" pitchFamily="18" charset="0"/>
              </a:rPr>
              <a:t>tunning</a:t>
            </a:r>
            <a:r>
              <a:rPr lang="en-IN" dirty="0">
                <a:latin typeface="Times New Roman" panose="02020603050405020304" pitchFamily="18" charset="0"/>
                <a:ea typeface="Calibri" panose="020F0502020204030204" pitchFamily="34" charset="0"/>
                <a:cs typeface="Times New Roman" panose="02020603050405020304" pitchFamily="18" charset="0"/>
              </a:rPr>
              <a:t> the model with best parameters we can see the  </a:t>
            </a:r>
            <a:r>
              <a:rPr lang="en-IN" dirty="0" err="1">
                <a:latin typeface="Times New Roman" panose="02020603050405020304" pitchFamily="18" charset="0"/>
                <a:ea typeface="Calibri" panose="020F0502020204030204" pitchFamily="34" charset="0"/>
                <a:cs typeface="Times New Roman" panose="02020603050405020304" pitchFamily="18" charset="0"/>
              </a:rPr>
              <a:t>incresed</a:t>
            </a:r>
            <a:r>
              <a:rPr lang="en-IN" dirty="0">
                <a:latin typeface="Times New Roman" panose="02020603050405020304" pitchFamily="18" charset="0"/>
                <a:ea typeface="Calibri" panose="020F0502020204030204" pitchFamily="34" charset="0"/>
                <a:cs typeface="Times New Roman" panose="02020603050405020304" pitchFamily="18" charset="0"/>
              </a:rPr>
              <a:t> accuracy from 90.55% to 91.39% and </a:t>
            </a:r>
            <a:r>
              <a:rPr lang="en-US" dirty="0">
                <a:latin typeface="Times New Roman" panose="02020603050405020304" pitchFamily="18" charset="0"/>
                <a:cs typeface="Times New Roman" panose="02020603050405020304" pitchFamily="18" charset="0"/>
              </a:rPr>
              <a:t>Cross Validation Score from 86.10% to 87.21% </a:t>
            </a:r>
            <a:r>
              <a:rPr lang="en-IN" dirty="0">
                <a:latin typeface="Times New Roman" panose="02020603050405020304" pitchFamily="18" charset="0"/>
                <a:ea typeface="Calibri" panose="020F0502020204030204" pitchFamily="34" charset="0"/>
                <a:cs typeface="Times New Roman" panose="02020603050405020304" pitchFamily="18" charset="0"/>
              </a:rPr>
              <a:t>Also Mean Square Error values has reduced which means error has reduced.</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769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a:xfrm>
            <a:off x="645942" y="452718"/>
            <a:ext cx="9912965" cy="1400530"/>
          </a:xfrm>
        </p:spPr>
        <p:txBody>
          <a:bodyPr>
            <a:normAutofit/>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Saving the model and predictions using saved model</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405781" y="1700808"/>
            <a:ext cx="10946432" cy="4468217"/>
          </a:xfrm>
        </p:spPr>
        <p:txBody>
          <a:bodyPr>
            <a:normAutofit/>
          </a:bodyPr>
          <a:lstStyle/>
          <a:p>
            <a:pPr>
              <a:spcBef>
                <a:spcPts val="300"/>
              </a:spcBef>
              <a:spcAft>
                <a:spcPts val="300"/>
              </a:spcAft>
              <a:buFont typeface="Wingdings" panose="05000000000000000000" pitchFamily="2" charset="2"/>
              <a:buChar char="ü"/>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Save best model using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pkl</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as follows</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a:spcBef>
                <a:spcPts val="300"/>
              </a:spcBef>
              <a:spcAft>
                <a:spcPts val="300"/>
              </a:spcAft>
              <a:buFont typeface="Wingdings" panose="05000000000000000000" pitchFamily="2" charset="2"/>
              <a:buChar char="ü"/>
            </a:pPr>
            <a:r>
              <a:rPr lang="en-US" sz="2000" dirty="0">
                <a:latin typeface="Times New Roman" panose="02020603050405020304" pitchFamily="18" charset="0"/>
                <a:ea typeface="Calibri" panose="020F0502020204030204" pitchFamily="34" charset="0"/>
                <a:cs typeface="Times New Roman" panose="02020603050405020304" pitchFamily="18" charset="0"/>
              </a:rPr>
              <a:t>Predicted the </a:t>
            </a:r>
            <a:r>
              <a:rPr lang="en-US" sz="2000" dirty="0" err="1">
                <a:latin typeface="Times New Roman" panose="02020603050405020304" pitchFamily="18" charset="0"/>
                <a:ea typeface="Calibri" panose="020F0502020204030204" pitchFamily="34" charset="0"/>
                <a:cs typeface="Times New Roman" panose="02020603050405020304" pitchFamily="18" charset="0"/>
              </a:rPr>
              <a:t>SalePrice</a:t>
            </a:r>
            <a:r>
              <a:rPr lang="en-US" sz="2000" dirty="0">
                <a:latin typeface="Times New Roman" panose="02020603050405020304" pitchFamily="18" charset="0"/>
                <a:ea typeface="Calibri" panose="020F0502020204030204" pitchFamily="34" charset="0"/>
                <a:cs typeface="Times New Roman" panose="02020603050405020304" pitchFamily="18" charset="0"/>
              </a:rPr>
              <a:t> for test dataset(25% of train dataset) using saved model of train dataset, and the predictions look good. </a:t>
            </a:r>
          </a:p>
          <a:p>
            <a:pPr>
              <a:spcBef>
                <a:spcPts val="300"/>
              </a:spcBef>
              <a:spcAft>
                <a:spcPts val="300"/>
              </a:spcAft>
              <a:buFont typeface="Wingdings" panose="05000000000000000000" pitchFamily="2" charset="2"/>
              <a:buChar char="ü"/>
            </a:pPr>
            <a:r>
              <a:rPr lang="en-US" sz="2000" dirty="0">
                <a:latin typeface="Times New Roman" panose="02020603050405020304" pitchFamily="18" charset="0"/>
                <a:ea typeface="Calibri" panose="020F0502020204030204" pitchFamily="34" charset="0"/>
                <a:cs typeface="Times New Roman" panose="02020603050405020304" pitchFamily="18" charset="0"/>
              </a:rPr>
              <a:t>Also Predicted the </a:t>
            </a:r>
            <a:r>
              <a:rPr lang="en-US" sz="2000" dirty="0" err="1">
                <a:latin typeface="Times New Roman" panose="02020603050405020304" pitchFamily="18" charset="0"/>
                <a:ea typeface="Calibri" panose="020F0502020204030204" pitchFamily="34" charset="0"/>
                <a:cs typeface="Times New Roman" panose="02020603050405020304" pitchFamily="18" charset="0"/>
              </a:rPr>
              <a:t>SalePrice</a:t>
            </a:r>
            <a:r>
              <a:rPr lang="en-US" sz="2000" dirty="0">
                <a:latin typeface="Times New Roman" panose="02020603050405020304" pitchFamily="18" charset="0"/>
                <a:ea typeface="Calibri" panose="020F0502020204030204" pitchFamily="34" charset="0"/>
                <a:cs typeface="Times New Roman" panose="02020603050405020304" pitchFamily="18" charset="0"/>
              </a:rPr>
              <a:t> for test dataset using saved model of train dataset.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300"/>
              </a:spcBef>
              <a:spcAft>
                <a:spcPts val="300"/>
              </a:spcAft>
              <a:buNone/>
            </a:pP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411148" y="4121459"/>
            <a:ext cx="4467849" cy="924054"/>
          </a:xfrm>
          <a:prstGeom prst="rect">
            <a:avLst/>
          </a:prstGeom>
          <a:ln w="22225">
            <a:solidFill>
              <a:schemeClr val="bg2">
                <a:lumMod val="75000"/>
              </a:schemeClr>
            </a:solid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36097" y="110925"/>
            <a:ext cx="6552728" cy="6486427"/>
          </a:xfrm>
          <a:prstGeom prst="rect">
            <a:avLst/>
          </a:prstGeom>
          <a:ln w="22225">
            <a:solidFill>
              <a:schemeClr val="bg2">
                <a:lumMod val="75000"/>
              </a:schemeClr>
            </a:solidFill>
          </a:ln>
        </p:spPr>
      </p:pic>
      <p:sp>
        <p:nvSpPr>
          <p:cNvPr id="3" name="Rectangle 2"/>
          <p:cNvSpPr/>
          <p:nvPr/>
        </p:nvSpPr>
        <p:spPr>
          <a:xfrm>
            <a:off x="447204" y="332656"/>
            <a:ext cx="3650358" cy="615553"/>
          </a:xfrm>
          <a:prstGeom prst="rect">
            <a:avLst/>
          </a:prstGeom>
        </p:spPr>
        <p:txBody>
          <a:bodyPr wrap="none">
            <a:spAutoFit/>
          </a:bodyPr>
          <a:lstStyle/>
          <a:p>
            <a:pPr algn="ctr" defTabSz="457063">
              <a:spcBef>
                <a:spcPct val="0"/>
              </a:spcBef>
            </a:pPr>
            <a:r>
              <a:rPr lang="en-US"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Best Model Saving</a:t>
            </a:r>
          </a:p>
        </p:txBody>
      </p:sp>
      <p:sp>
        <p:nvSpPr>
          <p:cNvPr id="4" name="Rectangle 3"/>
          <p:cNvSpPr/>
          <p:nvPr/>
        </p:nvSpPr>
        <p:spPr>
          <a:xfrm>
            <a:off x="333773" y="1556792"/>
            <a:ext cx="4464496" cy="1569660"/>
          </a:xfrm>
          <a:prstGeom prst="rect">
            <a:avLst/>
          </a:prstGeom>
        </p:spPr>
        <p:txBody>
          <a:bodyPr wrap="square">
            <a:spAutoFit/>
          </a:bodyPr>
          <a:lstStyle/>
          <a:p>
            <a:pPr algn="just">
              <a:spcBef>
                <a:spcPts val="300"/>
              </a:spcBef>
              <a:spcAft>
                <a:spcPts val="300"/>
              </a:spcAft>
              <a:buFont typeface="Wingdings" panose="05000000000000000000" pitchFamily="2" charset="2"/>
              <a:buChar char="ü"/>
            </a:pPr>
            <a:r>
              <a:rPr lang="en-US" sz="2400" dirty="0">
                <a:latin typeface="Times New Roman" panose="02020603050405020304" pitchFamily="18" charset="0"/>
                <a:ea typeface="Calibri" panose="020F0502020204030204" pitchFamily="34" charset="0"/>
                <a:cs typeface="Times New Roman" panose="02020603050405020304" pitchFamily="18" charset="0"/>
              </a:rPr>
              <a:t>Predicted the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SalePrice</a:t>
            </a:r>
            <a:r>
              <a:rPr lang="en-US" sz="2400" dirty="0">
                <a:latin typeface="Times New Roman" panose="02020603050405020304" pitchFamily="18" charset="0"/>
                <a:ea typeface="Calibri" panose="020F0502020204030204" pitchFamily="34" charset="0"/>
                <a:cs typeface="Times New Roman" panose="02020603050405020304" pitchFamily="18" charset="0"/>
              </a:rPr>
              <a:t> for test dataset(25% of train dataset) using saved model of train dataset, and the predictions look good. </a:t>
            </a:r>
          </a:p>
        </p:txBody>
      </p:sp>
    </p:spTree>
    <p:extLst>
      <p:ext uri="{BB962C8B-B14F-4D97-AF65-F5344CB8AC3E}">
        <p14:creationId xmlns:p14="http://schemas.microsoft.com/office/powerpoint/2010/main" val="276854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477788" y="1484784"/>
            <a:ext cx="10874424" cy="4968552"/>
          </a:xfrm>
        </p:spPr>
        <p:txBody>
          <a:bodyPr>
            <a:noAutofit/>
          </a:bodyPr>
          <a:lstStyle/>
          <a:p>
            <a:pPr algn="just">
              <a:spcBef>
                <a:spcPts val="300"/>
              </a:spcBef>
              <a:spcAft>
                <a:spcPts val="300"/>
              </a:spcAft>
              <a:buFont typeface="Wingdings" panose="05000000000000000000" pitchFamily="2" charset="2"/>
              <a:buChar char="ü"/>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lgn="just">
              <a:spcBef>
                <a:spcPts val="300"/>
              </a:spcBef>
              <a:spcAft>
                <a:spcPts val="300"/>
              </a:spcAft>
              <a:buFont typeface="Wingdings" panose="05000000000000000000" pitchFamily="2" charset="2"/>
              <a:buChar char="ü"/>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We have mentioned the step by step procedure to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analyze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the dataset and finding the correlation between the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featuers</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Thus we can select the features which are not correlated to each other and are independent in nature. </a:t>
            </a:r>
          </a:p>
          <a:p>
            <a:pPr algn="just">
              <a:spcBef>
                <a:spcPts val="300"/>
              </a:spcBef>
              <a:spcAft>
                <a:spcPts val="300"/>
              </a:spcAft>
              <a:buFont typeface="Wingdings" panose="05000000000000000000" pitchFamily="2" charset="2"/>
              <a:buChar char="ü"/>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Those feature sets were then given as an input to nine algorithms </a:t>
            </a:r>
          </a:p>
          <a:p>
            <a:pPr algn="just">
              <a:spcBef>
                <a:spcPts val="300"/>
              </a:spcBef>
              <a:spcAft>
                <a:spcPts val="300"/>
              </a:spcAft>
              <a:buFont typeface="Wingdings" panose="05000000000000000000" pitchFamily="2" charset="2"/>
              <a:buChar char="ü"/>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lgn="just">
              <a:spcBef>
                <a:spcPts val="300"/>
              </a:spcBef>
              <a:spcAft>
                <a:spcPts val="300"/>
              </a:spcAft>
              <a:buFont typeface="Wingdings" panose="05000000000000000000" pitchFamily="2" charset="2"/>
              <a:buChar char="ü"/>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lgn="just">
              <a:spcBef>
                <a:spcPts val="300"/>
              </a:spcBef>
              <a:spcAft>
                <a:spcPts val="300"/>
              </a:spcAft>
              <a:buFont typeface="Wingdings" panose="05000000000000000000" pitchFamily="2" charset="2"/>
              <a:buChar char="ü"/>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Future direction of research may consider incorporating additional property transaction data from a larger geographical location with more features, or analysing other property types beyond housing development.</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normAutofit/>
          </a:bodyPr>
          <a:lstStyle/>
          <a:p>
            <a:pPr marL="0" indent="0" algn="ctr">
              <a:spcBef>
                <a:spcPct val="0"/>
              </a:spcBef>
              <a:buNone/>
            </a:pPr>
            <a:r>
              <a:rPr lang="en-IN" sz="80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981844" y="1852504"/>
            <a:ext cx="9799692" cy="3777622"/>
          </a:xfrm>
        </p:spPr>
        <p:txBody>
          <a:bodyPr>
            <a:normAutofit/>
          </a:bodyPr>
          <a:lstStyle/>
          <a:p>
            <a:pPr marL="0" indent="0" algn="just">
              <a:lnSpc>
                <a:spcPct val="150000"/>
              </a:lnSpc>
              <a:buNone/>
            </a:pPr>
            <a:r>
              <a:rPr lang="en-GB" b="0" i="0" dirty="0">
                <a:effectLst/>
                <a:latin typeface="Times New Roman" panose="02020603050405020304" pitchFamily="18" charset="0"/>
                <a:cs typeface="Times New Roman" panose="02020603050405020304" pitchFamily="18" charset="0"/>
              </a:rPr>
              <a:t>Housing prices are an important reflection of the economy, and housing price ranges are of great interest for both buyers and sellers. In this project, house prices will be predicted given explanatory variables that cover many aspects of residential houses. The goal of this project is to create a regression model that are able to accurately estimate the price of the house given the features.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a:xfrm>
            <a:off x="1701924" y="548680"/>
            <a:ext cx="9402274" cy="1400530"/>
          </a:xfrm>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261764" y="1540188"/>
            <a:ext cx="11665296" cy="5057164"/>
          </a:xfrm>
        </p:spPr>
        <p:txBody>
          <a:bodyPr>
            <a:normAutofit/>
          </a:bodyPr>
          <a:lstStyle/>
          <a:p>
            <a:pPr>
              <a:lnSpc>
                <a:spcPct val="107000"/>
              </a:lnSpc>
              <a:spcAft>
                <a:spcPts val="800"/>
              </a:spcAft>
              <a:buFont typeface="Wingdings" panose="05000000000000000000" pitchFamily="2" charset="2"/>
              <a:buChar char="ü"/>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House price prediction can help the developer determine the selling price of a house and can help the customer to arrange the right time to purchase a house. </a:t>
            </a:r>
          </a:p>
          <a:p>
            <a:pPr>
              <a:lnSpc>
                <a:spcPct val="107000"/>
              </a:lnSpc>
              <a:spcAft>
                <a:spcPts val="800"/>
              </a:spcAft>
              <a:buFont typeface="Wingdings" panose="05000000000000000000" pitchFamily="2" charset="2"/>
              <a:buChar char="ü"/>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House Price prediction, is important to drive Real Estate efficiency. As earlier, House prices were determined by calculating the acquiring and selling price in a locality. </a:t>
            </a:r>
          </a:p>
          <a:p>
            <a:pPr>
              <a:lnSpc>
                <a:spcPct val="107000"/>
              </a:lnSpc>
              <a:spcAft>
                <a:spcPts val="800"/>
              </a:spcAft>
              <a:buFont typeface="Wingdings" panose="05000000000000000000" pitchFamily="2" charset="2"/>
              <a:buChar char="ü"/>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Therefore, the House Price prediction model is very essential in filling the information gap and improve Real Estate efficiency. </a:t>
            </a:r>
          </a:p>
          <a:p>
            <a:pPr>
              <a:lnSpc>
                <a:spcPct val="107000"/>
              </a:lnSpc>
              <a:spcAft>
                <a:spcPts val="800"/>
              </a:spcAft>
              <a:buFont typeface="Wingdings" panose="05000000000000000000" pitchFamily="2" charset="2"/>
              <a:buChar char="ü"/>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aim is to predict the efficient house pricing for real estate customers with respect to their budgets and priorities. </a:t>
            </a:r>
          </a:p>
          <a:p>
            <a:pPr>
              <a:lnSpc>
                <a:spcPct val="107000"/>
              </a:lnSpc>
              <a:spcAft>
                <a:spcPts val="800"/>
              </a:spcAft>
              <a:buFont typeface="Wingdings" panose="05000000000000000000" pitchFamily="2" charset="2"/>
              <a:buChar char="ü"/>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 analysing previous market trends and price ranges, and also upcoming developments future prices will be predicted. Cost of property depending on number of attributes considered.</a:t>
            </a:r>
          </a:p>
          <a:p>
            <a:pPr>
              <a:lnSpc>
                <a:spcPct val="107000"/>
              </a:lnSpc>
              <a:spcAft>
                <a:spcPts val="800"/>
              </a:spcAft>
              <a:buFont typeface="Wingdings" panose="05000000000000000000" pitchFamily="2" charset="2"/>
              <a:buChar char="ü"/>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Now as a data scientist our work is to analyse the dataset and apply our skills towards predicting house price.</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is Housing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261764" y="2251416"/>
            <a:ext cx="6840760" cy="2740896"/>
          </a:xfrm>
        </p:spPr>
        <p:txBody>
          <a:bodyPr>
            <a:normAutofit/>
          </a:bodyPr>
          <a:lstStyle/>
          <a:p>
            <a:pPr algn="just">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Prediction house prices are </a:t>
            </a:r>
            <a:r>
              <a:rPr lang="en-US" sz="2400" b="1" i="0" dirty="0">
                <a:effectLst/>
                <a:latin typeface="Times New Roman" panose="02020603050405020304" pitchFamily="18" charset="0"/>
                <a:cs typeface="Times New Roman" panose="02020603050405020304" pitchFamily="18" charset="0"/>
              </a:rPr>
              <a:t>expected to help people who plan to buy a house</a:t>
            </a:r>
            <a:r>
              <a:rPr lang="en-US" sz="2400" b="0" i="0" dirty="0">
                <a:effectLst/>
                <a:latin typeface="Times New Roman" panose="02020603050405020304" pitchFamily="18" charset="0"/>
                <a:cs typeface="Times New Roman" panose="020206030504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IN" sz="1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7466780" y="2256008"/>
            <a:ext cx="4390454" cy="2736304"/>
          </a:xfrm>
          <a:prstGeom prst="rect">
            <a:avLst/>
          </a:prstGeom>
          <a:ln w="22225">
            <a:solidFill>
              <a:schemeClr val="bg2">
                <a:lumMod val="75000"/>
              </a:schemeClr>
            </a:solidFill>
          </a:ln>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Importance of Housing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17748" y="2060848"/>
            <a:ext cx="7104653" cy="4187952"/>
          </a:xfrm>
        </p:spPr>
        <p:txBody>
          <a:bodyPr>
            <a:normAutofit/>
          </a:bodyPr>
          <a:lstStyle/>
          <a:p>
            <a:pPr algn="just">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House Price prediction, is important </a:t>
            </a:r>
            <a:r>
              <a:rPr lang="en-US" sz="2400" b="1" i="0" dirty="0">
                <a:effectLst/>
                <a:latin typeface="Times New Roman" panose="02020603050405020304" pitchFamily="18" charset="0"/>
                <a:cs typeface="Times New Roman" panose="02020603050405020304" pitchFamily="18" charset="0"/>
              </a:rPr>
              <a:t>to drive Real Estate efficiency</a:t>
            </a:r>
            <a:r>
              <a:rPr lang="en-US" sz="2400" b="0" i="0" dirty="0">
                <a:effectLst/>
                <a:latin typeface="Times New Roman" panose="02020603050405020304" pitchFamily="18" charset="0"/>
                <a:cs typeface="Times New Roman" panose="02020603050405020304" pitchFamily="18" charset="0"/>
              </a:rPr>
              <a:t>. As earlier, House prices were determined by calculating the acquiring and selling price in a locality. Therefore, the House Price prediction model is very essential in filling the information gap and improve Real Estate efficiency.</a:t>
            </a:r>
            <a:endParaRPr lang="en-IN" sz="2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260BB245-DAAA-4F23-8800-A15D527703C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94612" y="2060848"/>
            <a:ext cx="3386138" cy="2257425"/>
          </a:xfrm>
          <a:prstGeom prst="rect">
            <a:avLst/>
          </a:prstGeom>
          <a:ln w="22225">
            <a:solidFill>
              <a:schemeClr val="bg2">
                <a:lumMod val="75000"/>
              </a:schemeClr>
            </a:solidFill>
          </a:ln>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5032AC-5E35-49D0-9D5B-4EBBC1597F9D}"/>
              </a:ext>
            </a:extLst>
          </p:cNvPr>
          <p:cNvSpPr txBox="1"/>
          <p:nvPr/>
        </p:nvSpPr>
        <p:spPr>
          <a:xfrm>
            <a:off x="2349996" y="2204864"/>
            <a:ext cx="6094428" cy="2308324"/>
          </a:xfrm>
          <a:prstGeom prst="rect">
            <a:avLst/>
          </a:prstGeom>
          <a:noFill/>
        </p:spPr>
        <p:txBody>
          <a:bodyPr wrap="square">
            <a:spAutoFit/>
          </a:bodyPr>
          <a:lstStyle/>
          <a:p>
            <a:pPr algn="l">
              <a:lnSpc>
                <a:spcPct val="150000"/>
              </a:lnSpc>
            </a:pPr>
            <a:r>
              <a:rPr lang="en-GB" sz="2400" b="1" i="0" dirty="0">
                <a:effectLst/>
                <a:latin typeface="Times New Roman" panose="02020603050405020304" pitchFamily="18" charset="0"/>
                <a:cs typeface="Times New Roman" panose="02020603050405020304" pitchFamily="18" charset="0"/>
              </a:rPr>
              <a:t>1.</a:t>
            </a:r>
            <a:r>
              <a:rPr lang="en-GB" sz="2400" b="0" i="0" dirty="0">
                <a:effectLst/>
                <a:latin typeface="Times New Roman" panose="02020603050405020304" pitchFamily="18" charset="0"/>
                <a:cs typeface="Times New Roman" panose="02020603050405020304" pitchFamily="18" charset="0"/>
              </a:rPr>
              <a:t> Number of data points in train data:</a:t>
            </a:r>
            <a:r>
              <a:rPr lang="en-GB" sz="2400" b="1" i="0" dirty="0">
                <a:effectLst/>
                <a:latin typeface="Times New Roman" panose="02020603050405020304" pitchFamily="18" charset="0"/>
                <a:cs typeface="Times New Roman" panose="02020603050405020304" pitchFamily="18" charset="0"/>
              </a:rPr>
              <a:t>1168</a:t>
            </a:r>
            <a:endParaRPr lang="en-GB" sz="2400" b="0" i="0" dirty="0">
              <a:effectLst/>
              <a:latin typeface="Times New Roman" panose="02020603050405020304" pitchFamily="18" charset="0"/>
              <a:cs typeface="Times New Roman" panose="02020603050405020304" pitchFamily="18" charset="0"/>
            </a:endParaRPr>
          </a:p>
          <a:p>
            <a:pPr algn="l">
              <a:lnSpc>
                <a:spcPct val="150000"/>
              </a:lnSpc>
            </a:pPr>
            <a:r>
              <a:rPr lang="en-GB" sz="2400" b="1" i="0" dirty="0">
                <a:effectLst/>
                <a:latin typeface="Times New Roman" panose="02020603050405020304" pitchFamily="18" charset="0"/>
                <a:cs typeface="Times New Roman" panose="02020603050405020304" pitchFamily="18" charset="0"/>
              </a:rPr>
              <a:t>2.</a:t>
            </a:r>
            <a:r>
              <a:rPr lang="en-GB" sz="2400" b="0" i="0" dirty="0">
                <a:effectLst/>
                <a:latin typeface="Times New Roman" panose="02020603050405020304" pitchFamily="18" charset="0"/>
                <a:cs typeface="Times New Roman" panose="02020603050405020304" pitchFamily="18" charset="0"/>
              </a:rPr>
              <a:t> Number of features in train data: </a:t>
            </a:r>
            <a:r>
              <a:rPr lang="en-GB" sz="2400" b="1" i="0" dirty="0">
                <a:effectLst/>
                <a:latin typeface="Times New Roman" panose="02020603050405020304" pitchFamily="18" charset="0"/>
                <a:cs typeface="Times New Roman" panose="02020603050405020304" pitchFamily="18" charset="0"/>
              </a:rPr>
              <a:t>81</a:t>
            </a:r>
            <a:endParaRPr lang="en-GB" sz="2400" b="0" i="0" dirty="0">
              <a:effectLst/>
              <a:latin typeface="Times New Roman" panose="02020603050405020304" pitchFamily="18" charset="0"/>
              <a:cs typeface="Times New Roman" panose="02020603050405020304" pitchFamily="18" charset="0"/>
            </a:endParaRPr>
          </a:p>
          <a:p>
            <a:pPr algn="l">
              <a:lnSpc>
                <a:spcPct val="150000"/>
              </a:lnSpc>
            </a:pPr>
            <a:r>
              <a:rPr lang="en-GB" sz="2400" b="1" i="0" dirty="0">
                <a:effectLst/>
                <a:latin typeface="Times New Roman" panose="02020603050405020304" pitchFamily="18" charset="0"/>
                <a:cs typeface="Times New Roman" panose="02020603050405020304" pitchFamily="18" charset="0"/>
              </a:rPr>
              <a:t>3.</a:t>
            </a:r>
            <a:r>
              <a:rPr lang="en-GB" sz="2400" b="0" i="0" dirty="0">
                <a:effectLst/>
                <a:latin typeface="Times New Roman" panose="02020603050405020304" pitchFamily="18" charset="0"/>
                <a:cs typeface="Times New Roman" panose="02020603050405020304" pitchFamily="18" charset="0"/>
              </a:rPr>
              <a:t> Number of data points in test data: </a:t>
            </a:r>
            <a:r>
              <a:rPr lang="en-GB" sz="2400" b="1" i="0" dirty="0">
                <a:effectLst/>
                <a:latin typeface="Times New Roman" panose="02020603050405020304" pitchFamily="18" charset="0"/>
                <a:cs typeface="Times New Roman" panose="02020603050405020304" pitchFamily="18" charset="0"/>
              </a:rPr>
              <a:t>292</a:t>
            </a:r>
            <a:endParaRPr lang="en-GB" sz="2400" b="0" i="0" dirty="0">
              <a:effectLst/>
              <a:latin typeface="Times New Roman" panose="02020603050405020304" pitchFamily="18" charset="0"/>
              <a:cs typeface="Times New Roman" panose="02020603050405020304" pitchFamily="18" charset="0"/>
            </a:endParaRPr>
          </a:p>
          <a:p>
            <a:pPr algn="l">
              <a:lnSpc>
                <a:spcPct val="150000"/>
              </a:lnSpc>
            </a:pPr>
            <a:r>
              <a:rPr lang="en-GB" sz="2400" b="1" i="0" dirty="0">
                <a:effectLst/>
                <a:latin typeface="Times New Roman" panose="02020603050405020304" pitchFamily="18" charset="0"/>
                <a:cs typeface="Times New Roman" panose="02020603050405020304" pitchFamily="18" charset="0"/>
              </a:rPr>
              <a:t>4.</a:t>
            </a:r>
            <a:r>
              <a:rPr lang="en-GB" sz="2400" b="0" i="0" dirty="0">
                <a:effectLst/>
                <a:latin typeface="Times New Roman" panose="02020603050405020304" pitchFamily="18" charset="0"/>
                <a:cs typeface="Times New Roman" panose="02020603050405020304" pitchFamily="18" charset="0"/>
              </a:rPr>
              <a:t> Number of features in test data: </a:t>
            </a:r>
            <a:r>
              <a:rPr lang="en-GB" sz="2400" b="1" i="0" dirty="0">
                <a:effectLst/>
                <a:latin typeface="Times New Roman" panose="02020603050405020304" pitchFamily="18" charset="0"/>
                <a:cs typeface="Times New Roman" panose="02020603050405020304" pitchFamily="18" charset="0"/>
              </a:rPr>
              <a:t>80</a:t>
            </a:r>
            <a:endParaRPr lang="en-GB" sz="2400" b="0" i="0" dirty="0">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65CC40-726B-46BB-96A3-BEF79C4C4E79}"/>
              </a:ext>
            </a:extLst>
          </p:cNvPr>
          <p:cNvSpPr txBox="1"/>
          <p:nvPr/>
        </p:nvSpPr>
        <p:spPr>
          <a:xfrm>
            <a:off x="1485900" y="836712"/>
            <a:ext cx="6094428" cy="615553"/>
          </a:xfrm>
          <a:prstGeom prst="rect">
            <a:avLst/>
          </a:prstGeom>
          <a:noFill/>
        </p:spPr>
        <p:txBody>
          <a:bodyPr wrap="square">
            <a:spAutoFit/>
          </a:bodyPr>
          <a:lstStyle/>
          <a:p>
            <a:pPr algn="ctr" defTabSz="457063">
              <a:spcBef>
                <a:spcPct val="0"/>
              </a:spcBef>
            </a:pPr>
            <a:r>
              <a:rPr lang="en-GB"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About the data</a:t>
            </a:r>
          </a:p>
        </p:txBody>
      </p:sp>
    </p:spTree>
    <p:extLst>
      <p:ext uri="{BB962C8B-B14F-4D97-AF65-F5344CB8AC3E}">
        <p14:creationId xmlns:p14="http://schemas.microsoft.com/office/powerpoint/2010/main" val="27636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pPr algn="ctr"/>
            <a:r>
              <a:rPr lang="en-IN" sz="3400" b="1" dirty="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405780" y="1412776"/>
            <a:ext cx="10945216" cy="3777622"/>
          </a:xfrm>
        </p:spPr>
        <p:txBody>
          <a:bodyPr>
            <a:normAutofit/>
          </a:bodyPr>
          <a:lstStyle/>
          <a:p>
            <a:pPr marL="342900" lvl="0" indent="-342900">
              <a:lnSpc>
                <a:spcPct val="107000"/>
              </a:lnSpc>
              <a:buFont typeface="Wingdings" panose="05000000000000000000" pitchFamily="2" charset="2"/>
              <a:buChar char=""/>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Importing required libraries.</a:t>
            </a:r>
          </a:p>
          <a:p>
            <a:pPr marL="342900" lvl="0" indent="-342900">
              <a:lnSpc>
                <a:spcPct val="107000"/>
              </a:lnSpc>
              <a:buFont typeface="Wingdings" panose="05000000000000000000" pitchFamily="2" charset="2"/>
              <a:buChar char=""/>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Imported both the datasets which were in csv format. </a:t>
            </a:r>
          </a:p>
        </p:txBody>
      </p:sp>
      <p:pic>
        <p:nvPicPr>
          <p:cNvPr id="4" name="Picture 3"/>
          <p:cNvPicPr>
            <a:picLocks noChangeAspect="1"/>
          </p:cNvPicPr>
          <p:nvPr/>
        </p:nvPicPr>
        <p:blipFill>
          <a:blip r:embed="rId2"/>
          <a:stretch>
            <a:fillRect/>
          </a:stretch>
        </p:blipFill>
        <p:spPr>
          <a:xfrm>
            <a:off x="477788" y="2564904"/>
            <a:ext cx="10513168" cy="3762900"/>
          </a:xfrm>
          <a:prstGeom prst="rect">
            <a:avLst/>
          </a:prstGeom>
          <a:ln w="22225">
            <a:solidFill>
              <a:schemeClr val="bg2">
                <a:lumMod val="75000"/>
              </a:schemeClr>
            </a:solidFill>
          </a:ln>
        </p:spPr>
      </p:pic>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840</TotalTime>
  <Words>2055</Words>
  <Application>Microsoft Office PowerPoint</Application>
  <PresentationFormat>Custom</PresentationFormat>
  <Paragraphs>146</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Cambria</vt:lpstr>
      <vt:lpstr>Century Gothic</vt:lpstr>
      <vt:lpstr>Times New Roman</vt:lpstr>
      <vt:lpstr>Wingdings</vt:lpstr>
      <vt:lpstr>Wingdings 3</vt:lpstr>
      <vt:lpstr>Ion</vt:lpstr>
      <vt:lpstr>Project Presentation On  “Housing Price Prediction Project”</vt:lpstr>
      <vt:lpstr>Agenda</vt:lpstr>
      <vt:lpstr>Overview</vt:lpstr>
      <vt:lpstr>Problem Statement</vt:lpstr>
      <vt:lpstr>Problem Understanding</vt:lpstr>
      <vt:lpstr>What is Housing Price Prediction?</vt:lpstr>
      <vt:lpstr>Importance of Housing Price Prediction.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 Steps</vt:lpstr>
      <vt:lpstr>Observation : Exploratory Data Analysis</vt:lpstr>
      <vt:lpstr>Model Building</vt:lpstr>
      <vt:lpstr>PowerPoint Presentation</vt:lpstr>
      <vt:lpstr>PowerPoint Presentation</vt:lpstr>
      <vt:lpstr>PowerPoint Presentation</vt:lpstr>
      <vt:lpstr>Hyper Parameter Tunning RandomForest Regressor</vt:lpstr>
      <vt:lpstr>Hyper Parameter Tunning ExtraTreesRegressor</vt:lpstr>
      <vt:lpstr>Hyper Parameter Tunning GradientBoosting Regressor</vt:lpstr>
      <vt:lpstr>Saving the model and predictions using saved model</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Sandip Darveshi</cp:lastModifiedBy>
  <cp:revision>131</cp:revision>
  <dcterms:created xsi:type="dcterms:W3CDTF">2021-10-01T13:22:47Z</dcterms:created>
  <dcterms:modified xsi:type="dcterms:W3CDTF">2021-10-28T16:18:55Z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